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85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74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81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3.xml" ContentType="application/vnd.openxmlformats-officedocument.presentationml.notesSlide+xml"/>
  <Default Extension="png" ContentType="image/png"/>
  <Override PartName="/ppt/notesSlides/notesSlide68.xml" ContentType="application/vnd.openxmlformats-officedocument.presentationml.notesSlide+xml"/>
  <Default Extension="bin" ContentType="application/vnd.openxmlformats-officedocument.oleObject"/>
  <Override PartName="/ppt/notesSlides/notesSlide79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86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82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Default Extension="vml" ContentType="application/vnd.openxmlformats-officedocument.vmlDrawing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69.xml" ContentType="application/vnd.openxmlformats-officedocument.presentationml.notesSlide+xml"/>
  <Override PartName="/ppt/notesSlides/notesSlide87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76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83.xml" ContentType="application/vnd.openxmlformats-officedocument.presentationml.notes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72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88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77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84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notesSlides/notesSlide78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67.xml" ContentType="application/vnd.openxmlformats-officedocument.presentationml.notes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0"/>
  </p:notesMasterIdLst>
  <p:sldIdLst>
    <p:sldId id="345" r:id="rId2"/>
    <p:sldId id="344" r:id="rId3"/>
    <p:sldId id="256" r:id="rId4"/>
    <p:sldId id="258" r:id="rId5"/>
    <p:sldId id="257" r:id="rId6"/>
    <p:sldId id="271" r:id="rId7"/>
    <p:sldId id="259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72" r:id="rId16"/>
    <p:sldId id="273" r:id="rId17"/>
    <p:sldId id="274" r:id="rId18"/>
    <p:sldId id="275" r:id="rId19"/>
    <p:sldId id="276" r:id="rId20"/>
    <p:sldId id="277" r:id="rId21"/>
    <p:sldId id="279" r:id="rId22"/>
    <p:sldId id="278" r:id="rId23"/>
    <p:sldId id="280" r:id="rId24"/>
    <p:sldId id="281" r:id="rId25"/>
    <p:sldId id="282" r:id="rId26"/>
    <p:sldId id="283" r:id="rId27"/>
    <p:sldId id="299" r:id="rId28"/>
    <p:sldId id="300" r:id="rId29"/>
    <p:sldId id="301" r:id="rId30"/>
    <p:sldId id="302" r:id="rId31"/>
    <p:sldId id="303" r:id="rId32"/>
    <p:sldId id="304" r:id="rId33"/>
    <p:sldId id="305" r:id="rId34"/>
    <p:sldId id="306" r:id="rId35"/>
    <p:sldId id="307" r:id="rId36"/>
    <p:sldId id="308" r:id="rId37"/>
    <p:sldId id="309" r:id="rId38"/>
    <p:sldId id="310" r:id="rId39"/>
    <p:sldId id="311" r:id="rId40"/>
    <p:sldId id="312" r:id="rId41"/>
    <p:sldId id="313" r:id="rId42"/>
    <p:sldId id="314" r:id="rId43"/>
    <p:sldId id="324" r:id="rId44"/>
    <p:sldId id="325" r:id="rId45"/>
    <p:sldId id="326" r:id="rId46"/>
    <p:sldId id="327" r:id="rId47"/>
    <p:sldId id="328" r:id="rId48"/>
    <p:sldId id="329" r:id="rId49"/>
    <p:sldId id="330" r:id="rId50"/>
    <p:sldId id="331" r:id="rId51"/>
    <p:sldId id="332" r:id="rId52"/>
    <p:sldId id="333" r:id="rId53"/>
    <p:sldId id="334" r:id="rId54"/>
    <p:sldId id="335" r:id="rId55"/>
    <p:sldId id="336" r:id="rId56"/>
    <p:sldId id="337" r:id="rId57"/>
    <p:sldId id="338" r:id="rId58"/>
    <p:sldId id="339" r:id="rId59"/>
    <p:sldId id="340" r:id="rId60"/>
    <p:sldId id="341" r:id="rId61"/>
    <p:sldId id="293" r:id="rId62"/>
    <p:sldId id="294" r:id="rId63"/>
    <p:sldId id="295" r:id="rId64"/>
    <p:sldId id="296" r:id="rId65"/>
    <p:sldId id="297" r:id="rId66"/>
    <p:sldId id="298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284" r:id="rId76"/>
    <p:sldId id="285" r:id="rId77"/>
    <p:sldId id="286" r:id="rId78"/>
    <p:sldId id="287" r:id="rId79"/>
    <p:sldId id="288" r:id="rId80"/>
    <p:sldId id="289" r:id="rId81"/>
    <p:sldId id="290" r:id="rId82"/>
    <p:sldId id="291" r:id="rId83"/>
    <p:sldId id="292" r:id="rId84"/>
    <p:sldId id="343" r:id="rId85"/>
    <p:sldId id="342" r:id="rId86"/>
    <p:sldId id="346" r:id="rId87"/>
    <p:sldId id="347" r:id="rId88"/>
    <p:sldId id="348" r:id="rId89"/>
  </p:sldIdLst>
  <p:sldSz cx="9144000" cy="6858000" type="screen4x3"/>
  <p:notesSz cx="6858000" cy="9144000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B800"/>
    <a:srgbClr val="FFCC66"/>
    <a:srgbClr val="FFFF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0" autoAdjust="0"/>
    <p:restoredTop sz="94747" autoAdjust="0"/>
  </p:normalViewPr>
  <p:slideViewPr>
    <p:cSldViewPr>
      <p:cViewPr varScale="1">
        <p:scale>
          <a:sx n="68" d="100"/>
          <a:sy n="68" d="100"/>
        </p:scale>
        <p:origin x="-42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Gill Sans M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Gill Sans MT"/>
              </a:defRPr>
            </a:lvl1pPr>
          </a:lstStyle>
          <a:p>
            <a:pPr>
              <a:defRPr/>
            </a:pPr>
            <a:fld id="{C2A25104-2499-48BC-8644-89A6A5F20136}" type="datetimeFigureOut">
              <a:rPr lang="pl-PL"/>
              <a:pPr>
                <a:defRPr/>
              </a:pPr>
              <a:t>2012-04-26</a:t>
            </a:fld>
            <a:endParaRPr lang="pl-PL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noProof="0" smtClean="0"/>
              <a:t>Kliknij, aby edytować style wzorca tekstu</a:t>
            </a:r>
          </a:p>
          <a:p>
            <a:pPr lvl="1"/>
            <a:r>
              <a:rPr lang="pl-PL" noProof="0" smtClean="0"/>
              <a:t>Drugi poziom</a:t>
            </a:r>
          </a:p>
          <a:p>
            <a:pPr lvl="2"/>
            <a:r>
              <a:rPr lang="pl-PL" noProof="0" smtClean="0"/>
              <a:t>Trzeci poziom</a:t>
            </a:r>
          </a:p>
          <a:p>
            <a:pPr lvl="3"/>
            <a:r>
              <a:rPr lang="pl-PL" noProof="0" smtClean="0"/>
              <a:t>Czwarty poziom</a:t>
            </a:r>
          </a:p>
          <a:p>
            <a:pPr lvl="4"/>
            <a:r>
              <a:rPr lang="pl-PL" noProof="0" smtClean="0"/>
              <a:t>Piąty poziom</a:t>
            </a:r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ill Sans M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96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Gill Sans MT"/>
              </a:defRPr>
            </a:lvl1pPr>
          </a:lstStyle>
          <a:p>
            <a:pPr>
              <a:defRPr/>
            </a:pPr>
            <a:fld id="{95CC7ECB-044F-4B3C-86C7-447BB480231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ymbol zastępczy obrazu slajd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7410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smtClean="0"/>
          </a:p>
        </p:txBody>
      </p:sp>
      <p:sp>
        <p:nvSpPr>
          <p:cNvPr id="17411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CFB4C7-D9DC-49E7-BF0A-A29531ED09B8}" type="slidenum">
              <a:rPr lang="pl-PL" smtClean="0">
                <a:latin typeface="Gill Sans MT" pitchFamily="34" charset="-18"/>
              </a:rPr>
              <a:pPr/>
              <a:t>1</a:t>
            </a:fld>
            <a:endParaRPr lang="pl-PL" smtClean="0">
              <a:latin typeface="Gill Sans MT" pitchFamily="34" charset="-1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ymbol zastępczy obrazu slajd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5842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smtClean="0"/>
          </a:p>
        </p:txBody>
      </p:sp>
      <p:sp>
        <p:nvSpPr>
          <p:cNvPr id="35843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132FD7-4B99-4145-B494-4C1EBA345360}" type="slidenum">
              <a:rPr lang="pl-PL" smtClean="0">
                <a:latin typeface="Gill Sans MT" pitchFamily="34" charset="-18"/>
              </a:rPr>
              <a:pPr/>
              <a:t>10</a:t>
            </a:fld>
            <a:endParaRPr lang="pl-PL" smtClean="0">
              <a:latin typeface="Gill Sans MT" pitchFamily="34" charset="-1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ymbol zastępczy obrazu slajd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7890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smtClean="0"/>
          </a:p>
        </p:txBody>
      </p:sp>
      <p:sp>
        <p:nvSpPr>
          <p:cNvPr id="37891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7C3DC1-03BA-4995-8272-45E056613502}" type="slidenum">
              <a:rPr lang="pl-PL" smtClean="0">
                <a:latin typeface="Gill Sans MT" pitchFamily="34" charset="-18"/>
              </a:rPr>
              <a:pPr/>
              <a:t>11</a:t>
            </a:fld>
            <a:endParaRPr lang="pl-PL" smtClean="0">
              <a:latin typeface="Gill Sans MT" pitchFamily="34" charset="-1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ymbol zastępczy obrazu slajd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9938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smtClean="0"/>
          </a:p>
        </p:txBody>
      </p:sp>
      <p:sp>
        <p:nvSpPr>
          <p:cNvPr id="39939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E0F5BE-23BA-4F0D-AFE8-DD7B8CA80D5D}" type="slidenum">
              <a:rPr lang="pl-PL" smtClean="0">
                <a:latin typeface="Gill Sans MT" pitchFamily="34" charset="-18"/>
              </a:rPr>
              <a:pPr/>
              <a:t>12</a:t>
            </a:fld>
            <a:endParaRPr lang="pl-PL" smtClean="0">
              <a:latin typeface="Gill Sans MT" pitchFamily="34" charset="-1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ymbol zastępczy obrazu slajd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1986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smtClean="0"/>
          </a:p>
        </p:txBody>
      </p:sp>
      <p:sp>
        <p:nvSpPr>
          <p:cNvPr id="41987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0BD7B77-437E-4CA0-BCCA-ECA6A4733F17}" type="slidenum">
              <a:rPr lang="pl-PL" smtClean="0">
                <a:latin typeface="Gill Sans MT" pitchFamily="34" charset="-18"/>
              </a:rPr>
              <a:pPr/>
              <a:t>13</a:t>
            </a:fld>
            <a:endParaRPr lang="pl-PL" smtClean="0">
              <a:latin typeface="Gill Sans MT" pitchFamily="34" charset="-1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ymbol zastępczy obrazu slajd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4034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smtClean="0"/>
          </a:p>
        </p:txBody>
      </p:sp>
      <p:sp>
        <p:nvSpPr>
          <p:cNvPr id="44035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3AFC72D-D237-465B-B8B6-04EFFA822421}" type="slidenum">
              <a:rPr lang="pl-PL" smtClean="0">
                <a:latin typeface="Gill Sans MT" pitchFamily="34" charset="-18"/>
              </a:rPr>
              <a:pPr/>
              <a:t>14</a:t>
            </a:fld>
            <a:endParaRPr lang="pl-PL" smtClean="0">
              <a:latin typeface="Gill Sans MT" pitchFamily="34" charset="-1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Symbol zastępczy obrazu slajd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71010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smtClean="0"/>
          </a:p>
        </p:txBody>
      </p:sp>
      <p:sp>
        <p:nvSpPr>
          <p:cNvPr id="171011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FE077A2-B77F-45D2-ADCB-0E601EAE0F7F}" type="slidenum">
              <a:rPr lang="pl-PL" smtClean="0">
                <a:latin typeface="Gill Sans MT" pitchFamily="34" charset="-18"/>
              </a:rPr>
              <a:pPr/>
              <a:t>15</a:t>
            </a:fld>
            <a:endParaRPr lang="pl-PL" smtClean="0">
              <a:latin typeface="Gill Sans MT" pitchFamily="34" charset="-1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ymbol zastępczy obrazu slajd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8130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smtClean="0"/>
          </a:p>
        </p:txBody>
      </p:sp>
      <p:sp>
        <p:nvSpPr>
          <p:cNvPr id="48131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2BE1CC6-35BB-430E-8EE4-70DDC330CE83}" type="slidenum">
              <a:rPr lang="pl-PL" smtClean="0">
                <a:latin typeface="Gill Sans MT" pitchFamily="34" charset="-18"/>
              </a:rPr>
              <a:pPr/>
              <a:t>16</a:t>
            </a:fld>
            <a:endParaRPr lang="pl-PL" smtClean="0">
              <a:latin typeface="Gill Sans MT" pitchFamily="34" charset="-1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ymbol zastępczy obrazu slajd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0178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smtClean="0"/>
          </a:p>
        </p:txBody>
      </p:sp>
      <p:sp>
        <p:nvSpPr>
          <p:cNvPr id="50179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D832A6-4643-4C0B-9736-383C0E2CD7B1}" type="slidenum">
              <a:rPr lang="pl-PL" smtClean="0">
                <a:latin typeface="Gill Sans MT" pitchFamily="34" charset="-18"/>
              </a:rPr>
              <a:pPr/>
              <a:t>17</a:t>
            </a:fld>
            <a:endParaRPr lang="pl-PL" smtClean="0">
              <a:latin typeface="Gill Sans MT" pitchFamily="34" charset="-1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ymbol zastępczy obrazu slajd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2226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smtClean="0"/>
          </a:p>
        </p:txBody>
      </p:sp>
      <p:sp>
        <p:nvSpPr>
          <p:cNvPr id="52227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579D72-17B4-4E5B-AEF7-47912303727B}" type="slidenum">
              <a:rPr lang="pl-PL" smtClean="0">
                <a:latin typeface="Gill Sans MT" pitchFamily="34" charset="-18"/>
              </a:rPr>
              <a:pPr/>
              <a:t>18</a:t>
            </a:fld>
            <a:endParaRPr lang="pl-PL" smtClean="0">
              <a:latin typeface="Gill Sans MT" pitchFamily="34" charset="-1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ymbol zastępczy obrazu slajd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4274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smtClean="0"/>
          </a:p>
        </p:txBody>
      </p:sp>
      <p:sp>
        <p:nvSpPr>
          <p:cNvPr id="54275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06B658-7112-4A47-907F-CC4173FFD2F0}" type="slidenum">
              <a:rPr lang="pl-PL" smtClean="0">
                <a:latin typeface="Gill Sans MT" pitchFamily="34" charset="-18"/>
              </a:rPr>
              <a:pPr/>
              <a:t>19</a:t>
            </a:fld>
            <a:endParaRPr lang="pl-PL" smtClean="0">
              <a:latin typeface="Gill Sans MT" pitchFamily="34" charset="-1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ymbol zastępczy obrazu slajd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9458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smtClean="0"/>
          </a:p>
        </p:txBody>
      </p:sp>
      <p:sp>
        <p:nvSpPr>
          <p:cNvPr id="19459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E3B771-54EB-4FBC-943E-A58FB3D964E6}" type="slidenum">
              <a:rPr lang="pl-PL" smtClean="0">
                <a:latin typeface="Gill Sans MT" pitchFamily="34" charset="-18"/>
              </a:rPr>
              <a:pPr/>
              <a:t>2</a:t>
            </a:fld>
            <a:endParaRPr lang="pl-PL" smtClean="0">
              <a:latin typeface="Gill Sans MT" pitchFamily="34" charset="-1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ymbol zastępczy obrazu slajd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6322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smtClean="0"/>
          </a:p>
        </p:txBody>
      </p:sp>
      <p:sp>
        <p:nvSpPr>
          <p:cNvPr id="56323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040F7B-9F1A-4001-B884-FA1092155D68}" type="slidenum">
              <a:rPr lang="pl-PL" smtClean="0">
                <a:latin typeface="Gill Sans MT" pitchFamily="34" charset="-18"/>
              </a:rPr>
              <a:pPr/>
              <a:t>20</a:t>
            </a:fld>
            <a:endParaRPr lang="pl-PL" smtClean="0">
              <a:latin typeface="Gill Sans MT" pitchFamily="34" charset="-1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Symbol zastępczy obrazu slajd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8370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smtClean="0"/>
          </a:p>
        </p:txBody>
      </p:sp>
      <p:sp>
        <p:nvSpPr>
          <p:cNvPr id="58371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B8BD768-1BE9-44A5-B1AD-43B84FAD96A8}" type="slidenum">
              <a:rPr lang="pl-PL" smtClean="0">
                <a:latin typeface="Gill Sans MT" pitchFamily="34" charset="-18"/>
              </a:rPr>
              <a:pPr/>
              <a:t>21</a:t>
            </a:fld>
            <a:endParaRPr lang="pl-PL" smtClean="0">
              <a:latin typeface="Gill Sans MT" pitchFamily="34" charset="-1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Symbol zastępczy obrazu slajd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0418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smtClean="0"/>
          </a:p>
        </p:txBody>
      </p:sp>
      <p:sp>
        <p:nvSpPr>
          <p:cNvPr id="60419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7F258E3-58F3-4BC6-A8CE-551E3EB64F5B}" type="slidenum">
              <a:rPr lang="pl-PL" smtClean="0">
                <a:latin typeface="Gill Sans MT" pitchFamily="34" charset="-18"/>
              </a:rPr>
              <a:pPr/>
              <a:t>22</a:t>
            </a:fld>
            <a:endParaRPr lang="pl-PL" smtClean="0">
              <a:latin typeface="Gill Sans MT" pitchFamily="34" charset="-1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Symbol zastępczy obrazu slajd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2466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smtClean="0"/>
          </a:p>
        </p:txBody>
      </p:sp>
      <p:sp>
        <p:nvSpPr>
          <p:cNvPr id="62467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C4C8E9-7EA4-4238-B593-583956F9B81E}" type="slidenum">
              <a:rPr lang="pl-PL" smtClean="0">
                <a:latin typeface="Gill Sans MT" pitchFamily="34" charset="-18"/>
              </a:rPr>
              <a:pPr/>
              <a:t>23</a:t>
            </a:fld>
            <a:endParaRPr lang="pl-PL" smtClean="0">
              <a:latin typeface="Gill Sans MT" pitchFamily="34" charset="-1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Symbol zastępczy obrazu slajd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4514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smtClean="0"/>
          </a:p>
        </p:txBody>
      </p:sp>
      <p:sp>
        <p:nvSpPr>
          <p:cNvPr id="64515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DF7B302-D944-4483-881A-573A7D3CA8E8}" type="slidenum">
              <a:rPr lang="pl-PL" smtClean="0">
                <a:latin typeface="Gill Sans MT" pitchFamily="34" charset="-18"/>
              </a:rPr>
              <a:pPr/>
              <a:t>24</a:t>
            </a:fld>
            <a:endParaRPr lang="pl-PL" smtClean="0">
              <a:latin typeface="Gill Sans MT" pitchFamily="34" charset="-1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ymbol zastępczy obrazu slajd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6562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smtClean="0"/>
          </a:p>
        </p:txBody>
      </p:sp>
      <p:sp>
        <p:nvSpPr>
          <p:cNvPr id="66563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44CA90-03BF-4B96-B9D4-CBF6A95F368A}" type="slidenum">
              <a:rPr lang="pl-PL" smtClean="0">
                <a:latin typeface="Gill Sans MT" pitchFamily="34" charset="-18"/>
              </a:rPr>
              <a:pPr/>
              <a:t>25</a:t>
            </a:fld>
            <a:endParaRPr lang="pl-PL" smtClean="0">
              <a:latin typeface="Gill Sans MT" pitchFamily="34" charset="-1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Symbol zastępczy obrazu slajd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8610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smtClean="0"/>
          </a:p>
        </p:txBody>
      </p:sp>
      <p:sp>
        <p:nvSpPr>
          <p:cNvPr id="68611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7C0BC2-9183-452B-AFAC-E4E737EF8254}" type="slidenum">
              <a:rPr lang="pl-PL" smtClean="0">
                <a:latin typeface="Gill Sans MT" pitchFamily="34" charset="-18"/>
              </a:rPr>
              <a:pPr/>
              <a:t>26</a:t>
            </a:fld>
            <a:endParaRPr lang="pl-PL" smtClean="0">
              <a:latin typeface="Gill Sans MT" pitchFamily="34" charset="-1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Symbol zastępczy obrazu slajd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0658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smtClean="0"/>
          </a:p>
        </p:txBody>
      </p:sp>
      <p:sp>
        <p:nvSpPr>
          <p:cNvPr id="70659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28559A0-9C30-44F0-9E2C-E5973900879E}" type="slidenum">
              <a:rPr lang="pl-PL" smtClean="0">
                <a:latin typeface="Gill Sans MT" pitchFamily="34" charset="-18"/>
              </a:rPr>
              <a:pPr/>
              <a:t>27</a:t>
            </a:fld>
            <a:endParaRPr lang="pl-PL" smtClean="0">
              <a:latin typeface="Gill Sans MT" pitchFamily="34" charset="-1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Symbol zastępczy obrazu slajd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2706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smtClean="0"/>
          </a:p>
        </p:txBody>
      </p:sp>
      <p:sp>
        <p:nvSpPr>
          <p:cNvPr id="72707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C6751D-2DCD-412F-8827-16E9DEB7AC48}" type="slidenum">
              <a:rPr lang="pl-PL" smtClean="0">
                <a:latin typeface="Gill Sans MT" pitchFamily="34" charset="-18"/>
              </a:rPr>
              <a:pPr/>
              <a:t>28</a:t>
            </a:fld>
            <a:endParaRPr lang="pl-PL" smtClean="0">
              <a:latin typeface="Gill Sans MT" pitchFamily="34" charset="-1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Symbol zastępczy obrazu slajd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4754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smtClean="0"/>
          </a:p>
        </p:txBody>
      </p:sp>
      <p:sp>
        <p:nvSpPr>
          <p:cNvPr id="74755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CF0B9D9-3713-46F2-B2FE-4932CC9F7101}" type="slidenum">
              <a:rPr lang="pl-PL" smtClean="0">
                <a:latin typeface="Gill Sans MT" pitchFamily="34" charset="-18"/>
              </a:rPr>
              <a:pPr/>
              <a:t>29</a:t>
            </a:fld>
            <a:endParaRPr lang="pl-PL" smtClean="0">
              <a:latin typeface="Gill Sans MT" pitchFamily="34" charset="-1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ymbol zastępczy obrazu slajd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1506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smtClean="0"/>
          </a:p>
        </p:txBody>
      </p:sp>
      <p:sp>
        <p:nvSpPr>
          <p:cNvPr id="21507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334027-0D97-42E9-A4B6-BD5BC10CE430}" type="slidenum">
              <a:rPr lang="pl-PL" smtClean="0">
                <a:latin typeface="Gill Sans MT" pitchFamily="34" charset="-18"/>
              </a:rPr>
              <a:pPr/>
              <a:t>3</a:t>
            </a:fld>
            <a:endParaRPr lang="pl-PL" smtClean="0">
              <a:latin typeface="Gill Sans MT" pitchFamily="34" charset="-1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ymbol zastępczy obrazu slajd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6802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smtClean="0"/>
          </a:p>
        </p:txBody>
      </p:sp>
      <p:sp>
        <p:nvSpPr>
          <p:cNvPr id="76803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EB6FD37-DB1F-4B73-B97A-71A4FDD4B840}" type="slidenum">
              <a:rPr lang="pl-PL" smtClean="0">
                <a:latin typeface="Gill Sans MT" pitchFamily="34" charset="-18"/>
              </a:rPr>
              <a:pPr/>
              <a:t>30</a:t>
            </a:fld>
            <a:endParaRPr lang="pl-PL" smtClean="0">
              <a:latin typeface="Gill Sans MT" pitchFamily="34" charset="-1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Symbol zastępczy obrazu slajd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8850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smtClean="0"/>
          </a:p>
        </p:txBody>
      </p:sp>
      <p:sp>
        <p:nvSpPr>
          <p:cNvPr id="78851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58A9DF-DF94-472D-9175-A06515E08234}" type="slidenum">
              <a:rPr lang="pl-PL" smtClean="0">
                <a:latin typeface="Gill Sans MT" pitchFamily="34" charset="-18"/>
              </a:rPr>
              <a:pPr/>
              <a:t>31</a:t>
            </a:fld>
            <a:endParaRPr lang="pl-PL" smtClean="0">
              <a:latin typeface="Gill Sans MT" pitchFamily="34" charset="-1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Symbol zastępczy obrazu slajd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80898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smtClean="0"/>
          </a:p>
        </p:txBody>
      </p:sp>
      <p:sp>
        <p:nvSpPr>
          <p:cNvPr id="80899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79E69B7-2A46-4645-9350-30192B410786}" type="slidenum">
              <a:rPr lang="pl-PL" smtClean="0">
                <a:latin typeface="Gill Sans MT" pitchFamily="34" charset="-18"/>
              </a:rPr>
              <a:pPr/>
              <a:t>32</a:t>
            </a:fld>
            <a:endParaRPr lang="pl-PL" smtClean="0">
              <a:latin typeface="Gill Sans MT" pitchFamily="34" charset="-1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ymbol zastępczy obrazu slajd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82946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smtClean="0"/>
          </a:p>
        </p:txBody>
      </p:sp>
      <p:sp>
        <p:nvSpPr>
          <p:cNvPr id="82947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5A1AD2-223E-4748-AA13-F87C92FE47DC}" type="slidenum">
              <a:rPr lang="pl-PL" smtClean="0">
                <a:latin typeface="Gill Sans MT" pitchFamily="34" charset="-18"/>
              </a:rPr>
              <a:pPr/>
              <a:t>33</a:t>
            </a:fld>
            <a:endParaRPr lang="pl-PL" smtClean="0">
              <a:latin typeface="Gill Sans MT" pitchFamily="34" charset="-18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Symbol zastępczy obrazu slajd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84994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smtClean="0"/>
          </a:p>
        </p:txBody>
      </p:sp>
      <p:sp>
        <p:nvSpPr>
          <p:cNvPr id="84995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588C0B-4332-4570-8DD3-3477EBCD7763}" type="slidenum">
              <a:rPr lang="pl-PL" smtClean="0">
                <a:latin typeface="Gill Sans MT" pitchFamily="34" charset="-18"/>
              </a:rPr>
              <a:pPr/>
              <a:t>34</a:t>
            </a:fld>
            <a:endParaRPr lang="pl-PL" smtClean="0">
              <a:latin typeface="Gill Sans MT" pitchFamily="34" charset="-18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7042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13316" name="Symbol zastępczy numeru slajdu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14E5A24A-BA29-40FB-BA32-602E0931729E}" type="slidenum">
              <a:rPr lang="pl-PL" sz="1200">
                <a:latin typeface="+mn-lt"/>
              </a:rPr>
              <a:pPr algn="r">
                <a:defRPr/>
              </a:pPr>
              <a:t>35</a:t>
            </a:fld>
            <a:endParaRPr lang="pl-PL" sz="1200">
              <a:latin typeface="+mn-lt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Symbol zastępczy obrazu slajd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89090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smtClean="0"/>
          </a:p>
        </p:txBody>
      </p:sp>
      <p:sp>
        <p:nvSpPr>
          <p:cNvPr id="89091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87B25E-6935-4940-B87C-B418446F06AD}" type="slidenum">
              <a:rPr lang="pl-PL" smtClean="0">
                <a:latin typeface="Gill Sans MT" pitchFamily="34" charset="-18"/>
              </a:rPr>
              <a:pPr/>
              <a:t>36</a:t>
            </a:fld>
            <a:endParaRPr lang="pl-PL" smtClean="0">
              <a:latin typeface="Gill Sans MT" pitchFamily="34" charset="-18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Symbol zastępczy obrazu slajd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91138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smtClean="0"/>
          </a:p>
        </p:txBody>
      </p:sp>
      <p:sp>
        <p:nvSpPr>
          <p:cNvPr id="91139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9914B4-F28D-4AA2-8E4A-545247AF86DC}" type="slidenum">
              <a:rPr lang="pl-PL" smtClean="0">
                <a:latin typeface="Gill Sans MT" pitchFamily="34" charset="-18"/>
              </a:rPr>
              <a:pPr/>
              <a:t>37</a:t>
            </a:fld>
            <a:endParaRPr lang="pl-PL" smtClean="0">
              <a:latin typeface="Gill Sans MT" pitchFamily="34" charset="-18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Symbol zastępczy obrazu slajd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93186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smtClean="0"/>
          </a:p>
        </p:txBody>
      </p:sp>
      <p:sp>
        <p:nvSpPr>
          <p:cNvPr id="93187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C23C26-C5A9-4A71-9033-ED67625B5D05}" type="slidenum">
              <a:rPr lang="pl-PL" smtClean="0">
                <a:latin typeface="Gill Sans MT" pitchFamily="34" charset="-18"/>
              </a:rPr>
              <a:pPr/>
              <a:t>38</a:t>
            </a:fld>
            <a:endParaRPr lang="pl-PL" smtClean="0">
              <a:latin typeface="Gill Sans MT" pitchFamily="34" charset="-18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Symbol zastępczy obrazu slajd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95234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smtClean="0"/>
          </a:p>
        </p:txBody>
      </p:sp>
      <p:sp>
        <p:nvSpPr>
          <p:cNvPr id="95235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7F5FEF-4B75-4F99-9F0B-4BF4EA3B5B04}" type="slidenum">
              <a:rPr lang="pl-PL" smtClean="0">
                <a:latin typeface="Gill Sans MT" pitchFamily="34" charset="-18"/>
              </a:rPr>
              <a:pPr/>
              <a:t>39</a:t>
            </a:fld>
            <a:endParaRPr lang="pl-PL" smtClean="0">
              <a:latin typeface="Gill Sans MT" pitchFamily="34" charset="-1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ymbol zastępczy obrazu slajd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3554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smtClean="0"/>
          </a:p>
        </p:txBody>
      </p:sp>
      <p:sp>
        <p:nvSpPr>
          <p:cNvPr id="23555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55D5F9-5884-486E-95ED-C9B90117DF8F}" type="slidenum">
              <a:rPr lang="pl-PL" smtClean="0">
                <a:latin typeface="Gill Sans MT" pitchFamily="34" charset="-18"/>
              </a:rPr>
              <a:pPr/>
              <a:t>4</a:t>
            </a:fld>
            <a:endParaRPr lang="pl-PL" smtClean="0">
              <a:latin typeface="Gill Sans MT" pitchFamily="34" charset="-18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Symbol zastępczy obrazu slajd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97282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smtClean="0"/>
          </a:p>
        </p:txBody>
      </p:sp>
      <p:sp>
        <p:nvSpPr>
          <p:cNvPr id="97283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F8D05B-5EC7-43E5-99C3-9AC1EA083A62}" type="slidenum">
              <a:rPr lang="pl-PL" smtClean="0">
                <a:latin typeface="Gill Sans MT" pitchFamily="34" charset="-18"/>
              </a:rPr>
              <a:pPr/>
              <a:t>40</a:t>
            </a:fld>
            <a:endParaRPr lang="pl-PL" smtClean="0">
              <a:latin typeface="Gill Sans MT" pitchFamily="34" charset="-18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Symbol zastępczy obrazu slajd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99330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smtClean="0"/>
          </a:p>
        </p:txBody>
      </p:sp>
      <p:sp>
        <p:nvSpPr>
          <p:cNvPr id="99331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8D2C2E-F747-4574-89F3-06AA93D69C14}" type="slidenum">
              <a:rPr lang="pl-PL" smtClean="0">
                <a:latin typeface="Gill Sans MT" pitchFamily="34" charset="-18"/>
              </a:rPr>
              <a:pPr/>
              <a:t>41</a:t>
            </a:fld>
            <a:endParaRPr lang="pl-PL" smtClean="0">
              <a:latin typeface="Gill Sans MT" pitchFamily="34" charset="-18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Symbol zastępczy obrazu slajd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01378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smtClean="0"/>
          </a:p>
        </p:txBody>
      </p:sp>
      <p:sp>
        <p:nvSpPr>
          <p:cNvPr id="101379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8AAD50-3B5B-4C01-9F0C-125BA1AE703A}" type="slidenum">
              <a:rPr lang="pl-PL" smtClean="0">
                <a:latin typeface="Gill Sans MT" pitchFamily="34" charset="-18"/>
              </a:rPr>
              <a:pPr/>
              <a:t>42</a:t>
            </a:fld>
            <a:endParaRPr lang="pl-PL" smtClean="0">
              <a:latin typeface="Gill Sans MT" pitchFamily="34" charset="-18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Symbol zastępczy obrazu slajd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03426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smtClean="0"/>
          </a:p>
        </p:txBody>
      </p:sp>
      <p:sp>
        <p:nvSpPr>
          <p:cNvPr id="103427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024E5B7-B857-47DE-8C2B-6DBDB6ED71DF}" type="slidenum">
              <a:rPr lang="pl-PL" smtClean="0">
                <a:latin typeface="Gill Sans MT" pitchFamily="34" charset="-18"/>
              </a:rPr>
              <a:pPr/>
              <a:t>43</a:t>
            </a:fld>
            <a:endParaRPr lang="pl-PL" smtClean="0">
              <a:latin typeface="Gill Sans MT" pitchFamily="34" charset="-18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Symbol zastępczy obrazu slajd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05474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smtClean="0"/>
          </a:p>
        </p:txBody>
      </p:sp>
      <p:sp>
        <p:nvSpPr>
          <p:cNvPr id="105475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E81092-860A-4515-B14B-65FCC4BBEFF2}" type="slidenum">
              <a:rPr lang="pl-PL" smtClean="0">
                <a:latin typeface="Gill Sans MT" pitchFamily="34" charset="-18"/>
              </a:rPr>
              <a:pPr/>
              <a:t>44</a:t>
            </a:fld>
            <a:endParaRPr lang="pl-PL" smtClean="0">
              <a:latin typeface="Gill Sans MT" pitchFamily="34" charset="-18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Symbol zastępczy obrazu slajd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07522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smtClean="0"/>
          </a:p>
        </p:txBody>
      </p:sp>
      <p:sp>
        <p:nvSpPr>
          <p:cNvPr id="107523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359706-BC17-4177-92F1-67E9DC639220}" type="slidenum">
              <a:rPr lang="pl-PL" smtClean="0">
                <a:latin typeface="Gill Sans MT" pitchFamily="34" charset="-18"/>
              </a:rPr>
              <a:pPr/>
              <a:t>45</a:t>
            </a:fld>
            <a:endParaRPr lang="pl-PL" smtClean="0">
              <a:latin typeface="Gill Sans MT" pitchFamily="34" charset="-18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Symbol zastępczy obrazu slajd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09570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smtClean="0"/>
          </a:p>
        </p:txBody>
      </p:sp>
      <p:sp>
        <p:nvSpPr>
          <p:cNvPr id="109571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45249C-B028-4820-B947-4A2E612F6980}" type="slidenum">
              <a:rPr lang="pl-PL" smtClean="0">
                <a:latin typeface="Gill Sans MT" pitchFamily="34" charset="-18"/>
              </a:rPr>
              <a:pPr/>
              <a:t>46</a:t>
            </a:fld>
            <a:endParaRPr lang="pl-PL" smtClean="0">
              <a:latin typeface="Gill Sans MT" pitchFamily="34" charset="-18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Symbol zastępczy obrazu slajd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11618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smtClean="0"/>
          </a:p>
        </p:txBody>
      </p:sp>
      <p:sp>
        <p:nvSpPr>
          <p:cNvPr id="111619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497919-05AD-496D-A8A2-27F6230D0642}" type="slidenum">
              <a:rPr lang="pl-PL" smtClean="0">
                <a:latin typeface="Gill Sans MT" pitchFamily="34" charset="-18"/>
              </a:rPr>
              <a:pPr/>
              <a:t>47</a:t>
            </a:fld>
            <a:endParaRPr lang="pl-PL" smtClean="0">
              <a:latin typeface="Gill Sans MT" pitchFamily="34" charset="-18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Symbol zastępczy obrazu slajd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13666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smtClean="0"/>
          </a:p>
        </p:txBody>
      </p:sp>
      <p:sp>
        <p:nvSpPr>
          <p:cNvPr id="113667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B5F5B66-91E3-43E4-8469-1859ABD54154}" type="slidenum">
              <a:rPr lang="pl-PL" smtClean="0">
                <a:latin typeface="Gill Sans MT" pitchFamily="34" charset="-18"/>
              </a:rPr>
              <a:pPr/>
              <a:t>48</a:t>
            </a:fld>
            <a:endParaRPr lang="pl-PL" smtClean="0">
              <a:latin typeface="Gill Sans MT" pitchFamily="34" charset="-18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Symbol zastępczy obrazu slajd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15714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smtClean="0"/>
          </a:p>
        </p:txBody>
      </p:sp>
      <p:sp>
        <p:nvSpPr>
          <p:cNvPr id="115715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47645B5-57F1-4F8E-998A-1A21AE3C5C9C}" type="slidenum">
              <a:rPr lang="pl-PL" smtClean="0">
                <a:latin typeface="Gill Sans MT" pitchFamily="34" charset="-18"/>
              </a:rPr>
              <a:pPr/>
              <a:t>49</a:t>
            </a:fld>
            <a:endParaRPr lang="pl-PL" smtClean="0">
              <a:latin typeface="Gill Sans MT" pitchFamily="34" charset="-1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ymbol zastępczy obrazu slajd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5602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smtClean="0"/>
          </a:p>
        </p:txBody>
      </p:sp>
      <p:sp>
        <p:nvSpPr>
          <p:cNvPr id="25603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2CC4345-851F-451E-80B7-6C570A0699BA}" type="slidenum">
              <a:rPr lang="pl-PL" smtClean="0">
                <a:latin typeface="Gill Sans MT" pitchFamily="34" charset="-18"/>
              </a:rPr>
              <a:pPr/>
              <a:t>5</a:t>
            </a:fld>
            <a:endParaRPr lang="pl-PL" smtClean="0">
              <a:latin typeface="Gill Sans MT" pitchFamily="34" charset="-18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Symbol zastępczy obrazu slajd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17762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smtClean="0"/>
          </a:p>
        </p:txBody>
      </p:sp>
      <p:sp>
        <p:nvSpPr>
          <p:cNvPr id="117763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553B9C4-71FF-4B3E-AD97-2223410D6F31}" type="slidenum">
              <a:rPr lang="pl-PL" smtClean="0">
                <a:latin typeface="Gill Sans MT" pitchFamily="34" charset="-18"/>
              </a:rPr>
              <a:pPr/>
              <a:t>50</a:t>
            </a:fld>
            <a:endParaRPr lang="pl-PL" smtClean="0">
              <a:latin typeface="Gill Sans MT" pitchFamily="34" charset="-18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9810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119811" name="Symbol zastępczy numeru slajdu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6D5E551-7397-4C67-9A87-40E1ADBD8E0D}" type="slidenum">
              <a:rPr lang="pl-PL" sz="1200">
                <a:latin typeface="Calibri" pitchFamily="34" charset="0"/>
              </a:rPr>
              <a:pPr algn="r"/>
              <a:t>51</a:t>
            </a:fld>
            <a:endParaRPr lang="pl-PL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Symbol zastępczy obrazu slajd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21858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smtClean="0"/>
          </a:p>
        </p:txBody>
      </p:sp>
      <p:sp>
        <p:nvSpPr>
          <p:cNvPr id="121859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9DC095-9FB7-4570-A288-5A398A187768}" type="slidenum">
              <a:rPr lang="pl-PL" smtClean="0">
                <a:latin typeface="Gill Sans MT" pitchFamily="34" charset="-18"/>
              </a:rPr>
              <a:pPr/>
              <a:t>52</a:t>
            </a:fld>
            <a:endParaRPr lang="pl-PL" smtClean="0">
              <a:latin typeface="Gill Sans MT" pitchFamily="34" charset="-18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Symbol zastępczy obrazu slajd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23906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smtClean="0"/>
          </a:p>
        </p:txBody>
      </p:sp>
      <p:sp>
        <p:nvSpPr>
          <p:cNvPr id="123907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0E3FF2-F82D-48D2-BF18-946A8475E6A8}" type="slidenum">
              <a:rPr lang="pl-PL" smtClean="0">
                <a:latin typeface="Gill Sans MT" pitchFamily="34" charset="-18"/>
              </a:rPr>
              <a:pPr/>
              <a:t>53</a:t>
            </a:fld>
            <a:endParaRPr lang="pl-PL" smtClean="0">
              <a:latin typeface="Gill Sans MT" pitchFamily="34" charset="-18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Symbol zastępczy obrazu slajd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25954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smtClean="0"/>
          </a:p>
        </p:txBody>
      </p:sp>
      <p:sp>
        <p:nvSpPr>
          <p:cNvPr id="125955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2FD836-9D35-44DE-B4F8-9D04FBD91340}" type="slidenum">
              <a:rPr lang="pl-PL" smtClean="0">
                <a:latin typeface="Gill Sans MT" pitchFamily="34" charset="-18"/>
              </a:rPr>
              <a:pPr/>
              <a:t>54</a:t>
            </a:fld>
            <a:endParaRPr lang="pl-PL" smtClean="0">
              <a:latin typeface="Gill Sans MT" pitchFamily="34" charset="-18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Symbol zastępczy obrazu slajd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28002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smtClean="0"/>
          </a:p>
        </p:txBody>
      </p:sp>
      <p:sp>
        <p:nvSpPr>
          <p:cNvPr id="128003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2EC896-011A-4F7A-8BB5-38304A9AD632}" type="slidenum">
              <a:rPr lang="pl-PL" smtClean="0">
                <a:latin typeface="Gill Sans MT" pitchFamily="34" charset="-18"/>
              </a:rPr>
              <a:pPr/>
              <a:t>55</a:t>
            </a:fld>
            <a:endParaRPr lang="pl-PL" smtClean="0">
              <a:latin typeface="Gill Sans MT" pitchFamily="34" charset="-18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Symbol zastępczy obrazu slajd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30050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smtClean="0"/>
          </a:p>
        </p:txBody>
      </p:sp>
      <p:sp>
        <p:nvSpPr>
          <p:cNvPr id="130051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9014B8-6D67-4CAE-993F-1ED0F5178737}" type="slidenum">
              <a:rPr lang="pl-PL" smtClean="0">
                <a:latin typeface="Gill Sans MT" pitchFamily="34" charset="-18"/>
              </a:rPr>
              <a:pPr/>
              <a:t>56</a:t>
            </a:fld>
            <a:endParaRPr lang="pl-PL" smtClean="0">
              <a:latin typeface="Gill Sans MT" pitchFamily="34" charset="-18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Symbol zastępczy obrazu slajd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32098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smtClean="0"/>
          </a:p>
        </p:txBody>
      </p:sp>
      <p:sp>
        <p:nvSpPr>
          <p:cNvPr id="132099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BCD9CF-F2F0-4A11-8A43-3148495F58A6}" type="slidenum">
              <a:rPr lang="pl-PL" smtClean="0">
                <a:latin typeface="Gill Sans MT" pitchFamily="34" charset="-18"/>
              </a:rPr>
              <a:pPr/>
              <a:t>57</a:t>
            </a:fld>
            <a:endParaRPr lang="pl-PL" smtClean="0">
              <a:latin typeface="Gill Sans MT" pitchFamily="34" charset="-18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Symbol zastępczy obrazu slajd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34146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smtClean="0"/>
          </a:p>
        </p:txBody>
      </p:sp>
      <p:sp>
        <p:nvSpPr>
          <p:cNvPr id="134147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33F0ED-42B3-48B1-A536-5EB9E04A080F}" type="slidenum">
              <a:rPr lang="pl-PL" smtClean="0">
                <a:latin typeface="Gill Sans MT" pitchFamily="34" charset="-18"/>
              </a:rPr>
              <a:pPr/>
              <a:t>58</a:t>
            </a:fld>
            <a:endParaRPr lang="pl-PL" smtClean="0">
              <a:latin typeface="Gill Sans MT" pitchFamily="34" charset="-18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Symbol zastępczy obrazu slajd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36194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smtClean="0"/>
          </a:p>
        </p:txBody>
      </p:sp>
      <p:sp>
        <p:nvSpPr>
          <p:cNvPr id="136195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22C16D-B6D4-4CAD-877E-E5E0F7915C6B}" type="slidenum">
              <a:rPr lang="pl-PL" smtClean="0">
                <a:latin typeface="Gill Sans MT" pitchFamily="34" charset="-18"/>
              </a:rPr>
              <a:pPr/>
              <a:t>59</a:t>
            </a:fld>
            <a:endParaRPr lang="pl-PL" smtClean="0">
              <a:latin typeface="Gill Sans MT" pitchFamily="34" charset="-1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ymbol zastępczy obrazu slajd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7650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smtClean="0"/>
          </a:p>
        </p:txBody>
      </p:sp>
      <p:sp>
        <p:nvSpPr>
          <p:cNvPr id="27651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72A7E1C-06D9-46B3-B2E6-5095A8DA1449}" type="slidenum">
              <a:rPr lang="pl-PL" smtClean="0">
                <a:latin typeface="Gill Sans MT" pitchFamily="34" charset="-18"/>
              </a:rPr>
              <a:pPr/>
              <a:t>6</a:t>
            </a:fld>
            <a:endParaRPr lang="pl-PL" smtClean="0">
              <a:latin typeface="Gill Sans MT" pitchFamily="34" charset="-18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Symbol zastępczy obrazu slajd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38242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smtClean="0"/>
          </a:p>
        </p:txBody>
      </p:sp>
      <p:sp>
        <p:nvSpPr>
          <p:cNvPr id="138243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C26B20-BDD5-4AE9-A849-380C77D9A731}" type="slidenum">
              <a:rPr lang="pl-PL" smtClean="0">
                <a:latin typeface="Gill Sans MT" pitchFamily="34" charset="-18"/>
              </a:rPr>
              <a:pPr/>
              <a:t>60</a:t>
            </a:fld>
            <a:endParaRPr lang="pl-PL" smtClean="0">
              <a:latin typeface="Gill Sans MT" pitchFamily="34" charset="-18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Symbol zastępczy obrazu slajd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40290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smtClean="0"/>
          </a:p>
        </p:txBody>
      </p:sp>
      <p:sp>
        <p:nvSpPr>
          <p:cNvPr id="140291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1C1F26-CE43-470B-BD9A-5A040A1FAB16}" type="slidenum">
              <a:rPr lang="pl-PL" smtClean="0">
                <a:latin typeface="Gill Sans MT" pitchFamily="34" charset="-18"/>
              </a:rPr>
              <a:pPr/>
              <a:t>61</a:t>
            </a:fld>
            <a:endParaRPr lang="pl-PL" smtClean="0">
              <a:latin typeface="Gill Sans MT" pitchFamily="34" charset="-18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Symbol zastępczy obrazu slajd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42338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smtClean="0"/>
          </a:p>
        </p:txBody>
      </p:sp>
      <p:sp>
        <p:nvSpPr>
          <p:cNvPr id="142339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F03C7E-7BD9-4BD5-B7D2-A56416A6C9E8}" type="slidenum">
              <a:rPr lang="pl-PL" smtClean="0">
                <a:latin typeface="Gill Sans MT" pitchFamily="34" charset="-18"/>
              </a:rPr>
              <a:pPr/>
              <a:t>62</a:t>
            </a:fld>
            <a:endParaRPr lang="pl-PL" smtClean="0">
              <a:latin typeface="Gill Sans MT" pitchFamily="34" charset="-18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Symbol zastępczy obrazu slajd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44386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smtClean="0"/>
          </a:p>
        </p:txBody>
      </p:sp>
      <p:sp>
        <p:nvSpPr>
          <p:cNvPr id="144387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F3B36E-148F-4550-8D1F-DB2A65030A40}" type="slidenum">
              <a:rPr lang="pl-PL" smtClean="0">
                <a:latin typeface="Gill Sans MT" pitchFamily="34" charset="-18"/>
              </a:rPr>
              <a:pPr/>
              <a:t>63</a:t>
            </a:fld>
            <a:endParaRPr lang="pl-PL" smtClean="0">
              <a:latin typeface="Gill Sans MT" pitchFamily="34" charset="-18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Symbol zastępczy obrazu slajd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46434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smtClean="0"/>
          </a:p>
        </p:txBody>
      </p:sp>
      <p:sp>
        <p:nvSpPr>
          <p:cNvPr id="146435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18E3CA-63FD-4AD7-9DE3-A580729AA62C}" type="slidenum">
              <a:rPr lang="pl-PL" smtClean="0">
                <a:latin typeface="Gill Sans MT" pitchFamily="34" charset="-18"/>
              </a:rPr>
              <a:pPr/>
              <a:t>64</a:t>
            </a:fld>
            <a:endParaRPr lang="pl-PL" smtClean="0">
              <a:latin typeface="Gill Sans MT" pitchFamily="34" charset="-18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Symbol zastępczy obrazu slajd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48482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smtClean="0"/>
          </a:p>
        </p:txBody>
      </p:sp>
      <p:sp>
        <p:nvSpPr>
          <p:cNvPr id="148483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4D87F0-0563-4457-876C-566612551048}" type="slidenum">
              <a:rPr lang="pl-PL" smtClean="0">
                <a:latin typeface="Gill Sans MT" pitchFamily="34" charset="-18"/>
              </a:rPr>
              <a:pPr/>
              <a:t>65</a:t>
            </a:fld>
            <a:endParaRPr lang="pl-PL" smtClean="0">
              <a:latin typeface="Gill Sans MT" pitchFamily="34" charset="-18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Symbol zastępczy obrazu slajd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50530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smtClean="0"/>
          </a:p>
        </p:txBody>
      </p:sp>
      <p:sp>
        <p:nvSpPr>
          <p:cNvPr id="150531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01465D7-5249-421B-A24D-1CF3FA514032}" type="slidenum">
              <a:rPr lang="pl-PL" smtClean="0">
                <a:latin typeface="Gill Sans MT" pitchFamily="34" charset="-18"/>
              </a:rPr>
              <a:pPr/>
              <a:t>66</a:t>
            </a:fld>
            <a:endParaRPr lang="pl-PL" smtClean="0">
              <a:latin typeface="Gill Sans MT" pitchFamily="34" charset="-18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Symbol zastępczy obrazu slajd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52578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smtClean="0"/>
          </a:p>
        </p:txBody>
      </p:sp>
      <p:sp>
        <p:nvSpPr>
          <p:cNvPr id="152579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877C8EC-E621-48A9-B209-954DC605F656}" type="slidenum">
              <a:rPr lang="pl-PL" smtClean="0">
                <a:latin typeface="Gill Sans MT" pitchFamily="34" charset="-18"/>
              </a:rPr>
              <a:pPr/>
              <a:t>67</a:t>
            </a:fld>
            <a:endParaRPr lang="pl-PL" smtClean="0">
              <a:latin typeface="Gill Sans MT" pitchFamily="34" charset="-18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Symbol zastępczy obrazu slajd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54626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smtClean="0"/>
          </a:p>
        </p:txBody>
      </p:sp>
      <p:sp>
        <p:nvSpPr>
          <p:cNvPr id="154627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CD4E8B-D507-4A78-81B7-E3D58C9A78BC}" type="slidenum">
              <a:rPr lang="pl-PL" smtClean="0">
                <a:latin typeface="Gill Sans MT" pitchFamily="34" charset="-18"/>
              </a:rPr>
              <a:pPr/>
              <a:t>68</a:t>
            </a:fld>
            <a:endParaRPr lang="pl-PL" smtClean="0">
              <a:latin typeface="Gill Sans MT" pitchFamily="34" charset="-18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Symbol zastępczy obrazu slajd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56674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smtClean="0"/>
          </a:p>
        </p:txBody>
      </p:sp>
      <p:sp>
        <p:nvSpPr>
          <p:cNvPr id="156675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D80ACE-6082-4FC4-B741-997000649044}" type="slidenum">
              <a:rPr lang="pl-PL" smtClean="0">
                <a:latin typeface="Gill Sans MT" pitchFamily="34" charset="-18"/>
              </a:rPr>
              <a:pPr/>
              <a:t>69</a:t>
            </a:fld>
            <a:endParaRPr lang="pl-PL" smtClean="0">
              <a:latin typeface="Gill Sans MT" pitchFamily="34" charset="-1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ymbol zastępczy obrazu slajd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9698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smtClean="0"/>
          </a:p>
        </p:txBody>
      </p:sp>
      <p:sp>
        <p:nvSpPr>
          <p:cNvPr id="29699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E23B60-B515-4B77-99ED-E1090435753B}" type="slidenum">
              <a:rPr lang="pl-PL" smtClean="0">
                <a:latin typeface="Gill Sans MT" pitchFamily="34" charset="-18"/>
              </a:rPr>
              <a:pPr/>
              <a:t>7</a:t>
            </a:fld>
            <a:endParaRPr lang="pl-PL" smtClean="0">
              <a:latin typeface="Gill Sans MT" pitchFamily="34" charset="-18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Symbol zastępczy obrazu slajd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58722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smtClean="0"/>
          </a:p>
        </p:txBody>
      </p:sp>
      <p:sp>
        <p:nvSpPr>
          <p:cNvPr id="158723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DCF2B88-201C-44A8-82B6-9AD6B2820DDA}" type="slidenum">
              <a:rPr lang="pl-PL" smtClean="0">
                <a:latin typeface="Gill Sans MT" pitchFamily="34" charset="-18"/>
              </a:rPr>
              <a:pPr/>
              <a:t>70</a:t>
            </a:fld>
            <a:endParaRPr lang="pl-PL" smtClean="0">
              <a:latin typeface="Gill Sans MT" pitchFamily="34" charset="-18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Symbol zastępczy obrazu slajd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60770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smtClean="0"/>
          </a:p>
        </p:txBody>
      </p:sp>
      <p:sp>
        <p:nvSpPr>
          <p:cNvPr id="160771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864365-E8BE-46B1-99B7-40C895392F06}" type="slidenum">
              <a:rPr lang="pl-PL" smtClean="0">
                <a:latin typeface="Gill Sans MT" pitchFamily="34" charset="-18"/>
              </a:rPr>
              <a:pPr/>
              <a:t>71</a:t>
            </a:fld>
            <a:endParaRPr lang="pl-PL" smtClean="0">
              <a:latin typeface="Gill Sans MT" pitchFamily="34" charset="-18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Symbol zastępczy obrazu slajd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62818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smtClean="0"/>
          </a:p>
        </p:txBody>
      </p:sp>
      <p:sp>
        <p:nvSpPr>
          <p:cNvPr id="162819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7FD68F-35A4-4FD1-B6C5-0B43E35C4976}" type="slidenum">
              <a:rPr lang="pl-PL" smtClean="0">
                <a:latin typeface="Gill Sans MT" pitchFamily="34" charset="-18"/>
              </a:rPr>
              <a:pPr/>
              <a:t>72</a:t>
            </a:fld>
            <a:endParaRPr lang="pl-PL" smtClean="0">
              <a:latin typeface="Gill Sans MT" pitchFamily="34" charset="-18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Symbol zastępczy obrazu slajd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64866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smtClean="0"/>
          </a:p>
        </p:txBody>
      </p:sp>
      <p:sp>
        <p:nvSpPr>
          <p:cNvPr id="164867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8A87DD1-5AAF-4CE5-95DC-5B83A8C9BE13}" type="slidenum">
              <a:rPr lang="pl-PL" smtClean="0">
                <a:latin typeface="Gill Sans MT" pitchFamily="34" charset="-18"/>
              </a:rPr>
              <a:pPr/>
              <a:t>73</a:t>
            </a:fld>
            <a:endParaRPr lang="pl-PL" smtClean="0">
              <a:latin typeface="Gill Sans MT" pitchFamily="34" charset="-18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Symbol zastępczy obrazu slajd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66914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smtClean="0"/>
          </a:p>
        </p:txBody>
      </p:sp>
      <p:sp>
        <p:nvSpPr>
          <p:cNvPr id="166915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70AEBA-AFD6-44A1-A4E8-13E51BD345C2}" type="slidenum">
              <a:rPr lang="pl-PL" smtClean="0">
                <a:latin typeface="Gill Sans MT" pitchFamily="34" charset="-18"/>
              </a:rPr>
              <a:pPr/>
              <a:t>74</a:t>
            </a:fld>
            <a:endParaRPr lang="pl-PL" smtClean="0">
              <a:latin typeface="Gill Sans MT" pitchFamily="34" charset="-18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Symbol zastępczy obrazu slajd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68962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smtClean="0"/>
          </a:p>
        </p:txBody>
      </p:sp>
      <p:sp>
        <p:nvSpPr>
          <p:cNvPr id="168963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7FC0677-DC2E-4F85-A454-D8D7D5384A36}" type="slidenum">
              <a:rPr lang="pl-PL" smtClean="0">
                <a:latin typeface="Gill Sans MT" pitchFamily="34" charset="-18"/>
              </a:rPr>
              <a:pPr/>
              <a:t>75</a:t>
            </a:fld>
            <a:endParaRPr lang="pl-PL" smtClean="0">
              <a:latin typeface="Gill Sans MT" pitchFamily="34" charset="-18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3" name="Symbol zastępczy obrazu slajd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72034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smtClean="0"/>
          </a:p>
        </p:txBody>
      </p:sp>
      <p:sp>
        <p:nvSpPr>
          <p:cNvPr id="172035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6438C1-7A59-426B-A73B-A6FEFC1C8DD9}" type="slidenum">
              <a:rPr lang="pl-PL" smtClean="0">
                <a:latin typeface="Gill Sans MT" pitchFamily="34" charset="-18"/>
              </a:rPr>
              <a:pPr/>
              <a:t>76</a:t>
            </a:fld>
            <a:endParaRPr lang="pl-PL" smtClean="0">
              <a:latin typeface="Gill Sans MT" pitchFamily="34" charset="-18"/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5" name="Symbol zastępczy obrazu slajd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75106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smtClean="0"/>
          </a:p>
        </p:txBody>
      </p:sp>
      <p:sp>
        <p:nvSpPr>
          <p:cNvPr id="175107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3D046C8-2147-4BC5-9026-5D25D285D3B7}" type="slidenum">
              <a:rPr lang="pl-PL" smtClean="0">
                <a:latin typeface="Gill Sans MT" pitchFamily="34" charset="-18"/>
              </a:rPr>
              <a:pPr/>
              <a:t>77</a:t>
            </a:fld>
            <a:endParaRPr lang="pl-PL" smtClean="0">
              <a:latin typeface="Gill Sans MT" pitchFamily="34" charset="-18"/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3" name="Symbol zastępczy obrazu slajd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77154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smtClean="0"/>
          </a:p>
        </p:txBody>
      </p:sp>
      <p:sp>
        <p:nvSpPr>
          <p:cNvPr id="177155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5D5729F-0FAA-4064-BC6E-F3C1FEE23778}" type="slidenum">
              <a:rPr lang="pl-PL" smtClean="0">
                <a:latin typeface="Gill Sans MT" pitchFamily="34" charset="-18"/>
              </a:rPr>
              <a:pPr/>
              <a:t>78</a:t>
            </a:fld>
            <a:endParaRPr lang="pl-PL" smtClean="0">
              <a:latin typeface="Gill Sans MT" pitchFamily="34" charset="-18"/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1" name="Symbol zastępczy obrazu slajd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79202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smtClean="0"/>
          </a:p>
        </p:txBody>
      </p:sp>
      <p:sp>
        <p:nvSpPr>
          <p:cNvPr id="179203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8B70FC-E08F-479D-9AFE-7A1F7A361CA7}" type="slidenum">
              <a:rPr lang="pl-PL" smtClean="0">
                <a:latin typeface="Gill Sans MT" pitchFamily="34" charset="-18"/>
              </a:rPr>
              <a:pPr/>
              <a:t>79</a:t>
            </a:fld>
            <a:endParaRPr lang="pl-PL" smtClean="0">
              <a:latin typeface="Gill Sans MT" pitchFamily="34" charset="-1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ymbol zastępczy obrazu slajd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1746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smtClean="0"/>
          </a:p>
        </p:txBody>
      </p:sp>
      <p:sp>
        <p:nvSpPr>
          <p:cNvPr id="31747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7FA634-DE8B-47F3-89B6-838DA322A4F4}" type="slidenum">
              <a:rPr lang="pl-PL" smtClean="0">
                <a:latin typeface="Gill Sans MT" pitchFamily="34" charset="-18"/>
              </a:rPr>
              <a:pPr/>
              <a:t>8</a:t>
            </a:fld>
            <a:endParaRPr lang="pl-PL" smtClean="0">
              <a:latin typeface="Gill Sans MT" pitchFamily="34" charset="-18"/>
            </a:endParaRP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49" name="Symbol zastępczy obrazu slajd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81250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smtClean="0"/>
          </a:p>
        </p:txBody>
      </p:sp>
      <p:sp>
        <p:nvSpPr>
          <p:cNvPr id="181251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26B76E-4A67-4991-BF08-A6ADA75A510E}" type="slidenum">
              <a:rPr lang="pl-PL" smtClean="0">
                <a:latin typeface="Gill Sans MT" pitchFamily="34" charset="-18"/>
              </a:rPr>
              <a:pPr/>
              <a:t>80</a:t>
            </a:fld>
            <a:endParaRPr lang="pl-PL" smtClean="0">
              <a:latin typeface="Gill Sans MT" pitchFamily="34" charset="-18"/>
            </a:endParaRP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Symbol zastępczy obrazu slajd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83298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smtClean="0"/>
          </a:p>
        </p:txBody>
      </p:sp>
      <p:sp>
        <p:nvSpPr>
          <p:cNvPr id="183299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EFDFFF-4628-46DF-B69B-5DE81FE3D132}" type="slidenum">
              <a:rPr lang="pl-PL" smtClean="0">
                <a:latin typeface="Gill Sans MT" pitchFamily="34" charset="-18"/>
              </a:rPr>
              <a:pPr/>
              <a:t>81</a:t>
            </a:fld>
            <a:endParaRPr lang="pl-PL" smtClean="0">
              <a:latin typeface="Gill Sans MT" pitchFamily="34" charset="-18"/>
            </a:endParaRP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5" name="Symbol zastępczy obrazu slajd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85346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smtClean="0"/>
          </a:p>
        </p:txBody>
      </p:sp>
      <p:sp>
        <p:nvSpPr>
          <p:cNvPr id="185347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318441-5437-4610-9EA4-41AA5F5861B4}" type="slidenum">
              <a:rPr lang="pl-PL" smtClean="0">
                <a:latin typeface="Gill Sans MT" pitchFamily="34" charset="-18"/>
              </a:rPr>
              <a:pPr/>
              <a:t>82</a:t>
            </a:fld>
            <a:endParaRPr lang="pl-PL" smtClean="0">
              <a:latin typeface="Gill Sans MT" pitchFamily="34" charset="-18"/>
            </a:endParaRP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7" name="Symbol zastępczy obrazu slajd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88418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smtClean="0"/>
          </a:p>
        </p:txBody>
      </p:sp>
      <p:sp>
        <p:nvSpPr>
          <p:cNvPr id="188419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BDDFEB-1AA5-4FCF-A849-59501DFEB7F1}" type="slidenum">
              <a:rPr lang="pl-PL" smtClean="0">
                <a:latin typeface="Gill Sans MT" pitchFamily="34" charset="-18"/>
              </a:rPr>
              <a:pPr/>
              <a:t>83</a:t>
            </a:fld>
            <a:endParaRPr lang="pl-PL" smtClean="0">
              <a:latin typeface="Gill Sans MT" pitchFamily="34" charset="-18"/>
            </a:endParaRP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5" name="Symbol zastępczy obrazu slajd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90466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smtClean="0"/>
          </a:p>
        </p:txBody>
      </p:sp>
      <p:sp>
        <p:nvSpPr>
          <p:cNvPr id="190467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EEB40F-1037-4DF4-9E6C-EEBAB6B832C2}" type="slidenum">
              <a:rPr lang="pl-PL" smtClean="0">
                <a:latin typeface="Gill Sans MT" pitchFamily="34" charset="-18"/>
              </a:rPr>
              <a:pPr/>
              <a:t>84</a:t>
            </a:fld>
            <a:endParaRPr lang="pl-PL" smtClean="0">
              <a:latin typeface="Gill Sans MT" pitchFamily="34" charset="-18"/>
            </a:endParaRP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3" name="Symbol zastępczy obrazu slajd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92514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smtClean="0"/>
          </a:p>
        </p:txBody>
      </p:sp>
      <p:sp>
        <p:nvSpPr>
          <p:cNvPr id="192515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6ADD71-9FC3-423B-A6F8-DDD450D5DF15}" type="slidenum">
              <a:rPr lang="pl-PL" smtClean="0">
                <a:latin typeface="Gill Sans MT" pitchFamily="34" charset="-18"/>
              </a:rPr>
              <a:pPr/>
              <a:t>85</a:t>
            </a:fld>
            <a:endParaRPr lang="pl-PL" smtClean="0">
              <a:latin typeface="Gill Sans MT" pitchFamily="34" charset="-18"/>
            </a:endParaRPr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Symbol zastępczy obrazu slajd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94562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smtClean="0"/>
          </a:p>
        </p:txBody>
      </p:sp>
      <p:sp>
        <p:nvSpPr>
          <p:cNvPr id="194563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CC90DC-98C0-4C99-AD3D-7EACB35E7239}" type="slidenum">
              <a:rPr lang="pl-PL" smtClean="0">
                <a:latin typeface="Gill Sans MT" pitchFamily="34" charset="-18"/>
              </a:rPr>
              <a:pPr/>
              <a:t>86</a:t>
            </a:fld>
            <a:endParaRPr lang="pl-PL" smtClean="0">
              <a:latin typeface="Gill Sans MT" pitchFamily="34" charset="-18"/>
            </a:endParaRPr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09" name="Symbol zastępczy obrazu slajd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96610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smtClean="0"/>
          </a:p>
        </p:txBody>
      </p:sp>
      <p:sp>
        <p:nvSpPr>
          <p:cNvPr id="196611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AFB9A8B-6C27-4CAA-B5F7-B35DC6268854}" type="slidenum">
              <a:rPr lang="pl-PL" smtClean="0">
                <a:latin typeface="Gill Sans MT" pitchFamily="34" charset="-18"/>
              </a:rPr>
              <a:pPr/>
              <a:t>87</a:t>
            </a:fld>
            <a:endParaRPr lang="pl-PL" smtClean="0">
              <a:latin typeface="Gill Sans MT" pitchFamily="34" charset="-18"/>
            </a:endParaRPr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7" name="Symbol zastępczy obrazu slajd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98658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smtClean="0"/>
          </a:p>
        </p:txBody>
      </p:sp>
      <p:sp>
        <p:nvSpPr>
          <p:cNvPr id="198659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81782CD-FA1F-4B1B-A4A1-3D17F7A41693}" type="slidenum">
              <a:rPr lang="pl-PL" smtClean="0">
                <a:latin typeface="Gill Sans MT" pitchFamily="34" charset="-18"/>
              </a:rPr>
              <a:pPr/>
              <a:t>88</a:t>
            </a:fld>
            <a:endParaRPr lang="pl-PL" smtClean="0">
              <a:latin typeface="Gill Sans MT" pitchFamily="34" charset="-1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ymbol zastępczy obrazu slajd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3794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smtClean="0"/>
          </a:p>
        </p:txBody>
      </p:sp>
      <p:sp>
        <p:nvSpPr>
          <p:cNvPr id="33795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159D79-BB98-4986-88DE-EAE015418066}" type="slidenum">
              <a:rPr lang="pl-PL" smtClean="0">
                <a:latin typeface="Gill Sans MT" pitchFamily="34" charset="-18"/>
              </a:rPr>
              <a:pPr/>
              <a:t>9</a:t>
            </a:fld>
            <a:endParaRPr lang="pl-PL" smtClean="0">
              <a:latin typeface="Gill Sans MT" pitchFamily="34" charset="-1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ipsa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Elipsa 8"/>
          <p:cNvSpPr/>
          <p:nvPr/>
        </p:nvSpPr>
        <p:spPr>
          <a:xfrm>
            <a:off x="1157288" y="1344613"/>
            <a:ext cx="63500" cy="65087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Tytuł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22" name="Podtytuł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pl-PL" smtClean="0"/>
              <a:t>Kliknij, aby edytować styl wzorca podtytułu</a:t>
            </a:r>
            <a:endParaRPr lang="en-US"/>
          </a:p>
        </p:txBody>
      </p:sp>
      <p:sp>
        <p:nvSpPr>
          <p:cNvPr id="6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B32071E-31BC-4899-96E8-AEEEEBC12497}" type="datetimeFigureOut">
              <a:rPr lang="pl-PL"/>
              <a:pPr>
                <a:defRPr/>
              </a:pPr>
              <a:t>2012-04-26</a:t>
            </a:fld>
            <a:endParaRPr lang="pl-PL"/>
          </a:p>
        </p:txBody>
      </p:sp>
      <p:sp>
        <p:nvSpPr>
          <p:cNvPr id="7" name="Symbol zastępczy stopki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l-PL"/>
          </a:p>
        </p:txBody>
      </p:sp>
      <p:sp>
        <p:nvSpPr>
          <p:cNvPr id="8" name="Symbol zastępczy numeru slajdu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3F3ABDA-A2CB-4ACD-A1F2-B2F910974D1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52AD4C-368C-481B-B764-1928D0F3DAA2}" type="datetimeFigureOut">
              <a:rPr lang="pl-PL"/>
              <a:pPr>
                <a:defRPr/>
              </a:pPr>
              <a:t>2012-04-26</a:t>
            </a:fld>
            <a:endParaRPr lang="pl-PL"/>
          </a:p>
        </p:txBody>
      </p:sp>
      <p:sp>
        <p:nvSpPr>
          <p:cNvPr id="5" name="Symbol zastępczy stopki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A82668-7A0C-41DA-9C44-DEE181668D62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2D1561-ACCF-4654-BB11-038E5047E3CC}" type="datetimeFigureOut">
              <a:rPr lang="pl-PL"/>
              <a:pPr>
                <a:defRPr/>
              </a:pPr>
              <a:t>2012-04-26</a:t>
            </a:fld>
            <a:endParaRPr lang="pl-PL"/>
          </a:p>
        </p:txBody>
      </p:sp>
      <p:sp>
        <p:nvSpPr>
          <p:cNvPr id="5" name="Symbol zastępczy stopki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8AC2C5-EA5B-400B-A92A-25C6F98269E0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1F48FF-74F4-4684-B17A-3593403E23DB}" type="datetimeFigureOut">
              <a:rPr lang="pl-PL"/>
              <a:pPr>
                <a:defRPr/>
              </a:pPr>
              <a:t>2012-04-26</a:t>
            </a:fld>
            <a:endParaRPr lang="pl-PL"/>
          </a:p>
        </p:txBody>
      </p:sp>
      <p:sp>
        <p:nvSpPr>
          <p:cNvPr id="3" name="Symbol zastępczy stopki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9FC64F-018F-4E8E-A496-78B5066675B5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7BEF82-9347-478A-8167-806584AD51DB}" type="datetimeFigureOut">
              <a:rPr lang="pl-PL"/>
              <a:pPr>
                <a:defRPr/>
              </a:pPr>
              <a:t>2012-04-26</a:t>
            </a:fld>
            <a:endParaRPr lang="pl-PL"/>
          </a:p>
        </p:txBody>
      </p:sp>
      <p:sp>
        <p:nvSpPr>
          <p:cNvPr id="5" name="Symbol zastępczy stopki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D7B09-2159-4E3B-8C2D-3562F3ED6D70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2DC82A-1BE0-4643-9FEF-B6D6A3E9C02A}" type="datetimeFigureOut">
              <a:rPr lang="pl-PL"/>
              <a:pPr>
                <a:defRPr/>
              </a:pPr>
              <a:t>2012-04-26</a:t>
            </a:fld>
            <a:endParaRPr lang="pl-PL"/>
          </a:p>
        </p:txBody>
      </p:sp>
      <p:sp>
        <p:nvSpPr>
          <p:cNvPr id="5" name="Symbol zastępczy stopki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E166F4-9E8B-4BD4-BA38-236E04BFD242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6"/>
          <p:cNvSpPr/>
          <p:nvPr/>
        </p:nvSpPr>
        <p:spPr>
          <a:xfrm>
            <a:off x="2282825" y="0"/>
            <a:ext cx="68580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Prostokąt 9"/>
          <p:cNvSpPr/>
          <p:nvPr/>
        </p:nvSpPr>
        <p:spPr bwMode="invGray">
          <a:xfrm>
            <a:off x="2286000" y="0"/>
            <a:ext cx="762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Elipsa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Elipsa 8"/>
          <p:cNvSpPr/>
          <p:nvPr/>
        </p:nvSpPr>
        <p:spPr>
          <a:xfrm>
            <a:off x="2408238" y="2746375"/>
            <a:ext cx="63500" cy="63500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8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E10AB0F-EFCB-4AF1-944A-8B35929FB5F7}" type="datetimeFigureOut">
              <a:rPr lang="pl-PL"/>
              <a:pPr>
                <a:defRPr/>
              </a:pPr>
              <a:t>2012-04-26</a:t>
            </a:fld>
            <a:endParaRPr lang="pl-PL"/>
          </a:p>
        </p:txBody>
      </p:sp>
      <p:sp>
        <p:nvSpPr>
          <p:cNvPr id="9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l-PL"/>
          </a:p>
        </p:txBody>
      </p:sp>
      <p:sp>
        <p:nvSpPr>
          <p:cNvPr id="10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06030AB-F77A-4A0F-AB84-8203C40B2F2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Symbol zastępczy daty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E815A9-FEDF-4EF7-8627-4EF5C0AACC2F}" type="datetimeFigureOut">
              <a:rPr lang="pl-PL"/>
              <a:pPr>
                <a:defRPr/>
              </a:pPr>
              <a:t>2012-04-26</a:t>
            </a:fld>
            <a:endParaRPr lang="pl-PL"/>
          </a:p>
        </p:txBody>
      </p:sp>
      <p:sp>
        <p:nvSpPr>
          <p:cNvPr id="6" name="Symbol zastępczy stopki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8E8403-E4DC-4158-8F59-098FA45D47B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/>
          <a:lstStyle>
            <a:lvl1pPr algn="ctr">
              <a:defRPr sz="4500" b="1" cap="none" baseline="0"/>
            </a:lvl1pPr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F73D537-CB40-498D-BBD6-94C5837641CA}" type="datetimeFigureOut">
              <a:rPr lang="pl-PL"/>
              <a:pPr>
                <a:defRPr/>
              </a:pPr>
              <a:t>2012-04-26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5403981-50F6-4910-A583-6709692F6C8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daty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F7D477-600D-47E8-A2E8-E5D1ACFAA1E1}" type="datetimeFigureOut">
              <a:rPr lang="pl-PL"/>
              <a:pPr>
                <a:defRPr/>
              </a:pPr>
              <a:t>2012-04-26</a:t>
            </a:fld>
            <a:endParaRPr lang="pl-PL"/>
          </a:p>
        </p:txBody>
      </p:sp>
      <p:sp>
        <p:nvSpPr>
          <p:cNvPr id="4" name="Symbol zastępczy stopki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0C7880-1BE0-4EAC-85A6-7EDEF27EDF2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4"/>
          <p:cNvSpPr/>
          <p:nvPr/>
        </p:nvSpPr>
        <p:spPr>
          <a:xfrm>
            <a:off x="1014413" y="0"/>
            <a:ext cx="8129587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Prostokąt 5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2F86424-EC00-49A5-8AA9-EDD09D540886}" type="datetimeFigureOut">
              <a:rPr lang="pl-PL"/>
              <a:pPr>
                <a:defRPr/>
              </a:pPr>
              <a:t>2012-04-26</a:t>
            </a:fld>
            <a:endParaRPr lang="pl-PL"/>
          </a:p>
        </p:txBody>
      </p:sp>
      <p:sp>
        <p:nvSpPr>
          <p:cNvPr id="5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718738D-306F-4275-B46A-4E5FD38C17C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A792BD2-33AF-4D5A-8010-097E79241A6E}" type="datetimeFigureOut">
              <a:rPr lang="pl-PL"/>
              <a:pPr>
                <a:defRPr/>
              </a:pPr>
              <a:t>2012-04-26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BCFF95E-437D-452B-A4E5-51EA385D77AA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tIns="274320">
            <a:normAutofit/>
          </a:bodyPr>
          <a:lstStyle>
            <a:extLst/>
          </a:lstStyle>
          <a:p>
            <a:pPr indent="-283464" fontAlgn="auto">
              <a:lnSpc>
                <a:spcPts val="3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defRPr/>
            </a:pPr>
            <a:endParaRPr lang="en-US" sz="3200">
              <a:latin typeface="+mn-lt"/>
            </a:endParaRPr>
          </a:p>
        </p:txBody>
      </p:sp>
      <p:sp>
        <p:nvSpPr>
          <p:cNvPr id="6" name="Schemat blokowy: proces 8"/>
          <p:cNvSpPr/>
          <p:nvPr/>
        </p:nvSpPr>
        <p:spPr>
          <a:xfrm rot="19468671">
            <a:off x="396875" y="954088"/>
            <a:ext cx="685800" cy="204787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Schemat blokowy: proces 9"/>
          <p:cNvSpPr/>
          <p:nvPr/>
        </p:nvSpPr>
        <p:spPr>
          <a:xfrm rot="2103354" flipH="1">
            <a:off x="5003800" y="936625"/>
            <a:ext cx="649288" cy="204788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tIns="274320">
            <a:normAutofit/>
          </a:bodyPr>
          <a:lstStyle>
            <a:lvl1pPr indent="0">
              <a:buNone/>
              <a:defRPr sz="3200"/>
            </a:lvl1pPr>
            <a:extLst/>
          </a:lstStyle>
          <a:p>
            <a:pPr lvl="0"/>
            <a:r>
              <a:rPr lang="pl-PL" noProof="0" smtClean="0"/>
              <a:t>Kliknij ikonę, aby dodać obraz</a:t>
            </a:r>
            <a:endParaRPr lang="en-US" noProof="0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8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432CED4-BFDF-4D66-AC3F-1EA6404390AB}" type="datetimeFigureOut">
              <a:rPr lang="pl-PL"/>
              <a:pPr>
                <a:defRPr/>
              </a:pPr>
              <a:t>2012-04-26</a:t>
            </a:fld>
            <a:endParaRPr lang="pl-PL"/>
          </a:p>
        </p:txBody>
      </p:sp>
      <p:sp>
        <p:nvSpPr>
          <p:cNvPr id="9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l-PL"/>
          </a:p>
        </p:txBody>
      </p:sp>
      <p:sp>
        <p:nvSpPr>
          <p:cNvPr id="10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E411F4E-932D-4C3A-A390-AE33D4183065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Wycinek koła 6"/>
          <p:cNvSpPr/>
          <p:nvPr/>
        </p:nvSpPr>
        <p:spPr>
          <a:xfrm>
            <a:off x="-815975" y="-815975"/>
            <a:ext cx="1638300" cy="1638300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Elipsa 7"/>
          <p:cNvSpPr/>
          <p:nvPr/>
        </p:nvSpPr>
        <p:spPr>
          <a:xfrm>
            <a:off x="168275" y="20638"/>
            <a:ext cx="1703388" cy="1703387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Pierścień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Prostokąt 11"/>
          <p:cNvSpPr/>
          <p:nvPr/>
        </p:nvSpPr>
        <p:spPr>
          <a:xfrm>
            <a:off x="1012825" y="0"/>
            <a:ext cx="813117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Symbol zastępczy tytułu 4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1033" name="Symbol zastępczy tekstu 8"/>
          <p:cNvSpPr>
            <a:spLocks noGrp="1"/>
          </p:cNvSpPr>
          <p:nvPr>
            <p:ph type="body" idx="1"/>
          </p:nvPr>
        </p:nvSpPr>
        <p:spPr bwMode="auto">
          <a:xfrm>
            <a:off x="1435100" y="1447800"/>
            <a:ext cx="749935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smtClean="0"/>
          </a:p>
        </p:txBody>
      </p:sp>
      <p:sp>
        <p:nvSpPr>
          <p:cNvPr id="24" name="Symbol zastępczy daty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4CFCEF45-C1AA-4428-9C36-271C2F9428F5}" type="datetimeFigureOut">
              <a:rPr lang="pl-PL"/>
              <a:pPr>
                <a:defRPr/>
              </a:pPr>
              <a:t>2012-04-26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  <a:latin typeface="+mn-lt"/>
              </a:defRPr>
            </a:lvl1pPr>
            <a:extLst/>
          </a:lstStyle>
          <a:p>
            <a:pPr>
              <a:defRPr/>
            </a:pPr>
            <a:endParaRPr lang="pl-PL"/>
          </a:p>
        </p:txBody>
      </p:sp>
      <p:sp>
        <p:nvSpPr>
          <p:cNvPr id="22" name="Symbol zastępczy numeru slajdu 21"/>
          <p:cNvSpPr>
            <a:spLocks noGrp="1"/>
          </p:cNvSpPr>
          <p:nvPr>
            <p:ph type="sldNum" sz="quarter" idx="4"/>
          </p:nvPr>
        </p:nvSpPr>
        <p:spPr>
          <a:xfrm>
            <a:off x="8613775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  <a:latin typeface="+mn-lt"/>
              </a:defRPr>
            </a:lvl1pPr>
            <a:extLst/>
          </a:lstStyle>
          <a:p>
            <a:pPr>
              <a:defRPr/>
            </a:pPr>
            <a:fld id="{682CA197-1F40-4EB9-BE60-D50CCAEFEB8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  <p:sp>
        <p:nvSpPr>
          <p:cNvPr id="15" name="Prostokąt 14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3" r:id="rId2"/>
    <p:sldLayoutId id="2147483675" r:id="rId3"/>
    <p:sldLayoutId id="2147483672" r:id="rId4"/>
    <p:sldLayoutId id="2147483676" r:id="rId5"/>
    <p:sldLayoutId id="2147483671" r:id="rId6"/>
    <p:sldLayoutId id="2147483677" r:id="rId7"/>
    <p:sldLayoutId id="2147483678" r:id="rId8"/>
    <p:sldLayoutId id="2147483679" r:id="rId9"/>
    <p:sldLayoutId id="2147483670" r:id="rId10"/>
    <p:sldLayoutId id="2147483669" r:id="rId11"/>
    <p:sldLayoutId id="2147483668" r:id="rId12"/>
    <p:sldLayoutId id="2147483667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300" kern="1200">
          <a:solidFill>
            <a:srgbClr val="572314"/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/>
        </a:defRPr>
      </a:lvl5pPr>
      <a:lvl6pPr marL="4572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/>
        </a:defRPr>
      </a:lvl6pPr>
      <a:lvl7pPr marL="9144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/>
        </a:defRPr>
      </a:lvl7pPr>
      <a:lvl8pPr marL="13716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/>
        </a:defRPr>
      </a:lvl8pPr>
      <a:lvl9pPr marL="18288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/>
        </a:defRPr>
      </a:lvl9pPr>
      <a:extLst/>
    </p:titleStyle>
    <p:bodyStyle>
      <a:lvl1pPr marL="365125" indent="-282575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36538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582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173038" algn="l" rtl="0" eaLnBrk="0" fontAlgn="base" hangingPunct="0">
        <a:spcBef>
          <a:spcPct val="20000"/>
        </a:spcBef>
        <a:spcAft>
          <a:spcPct val="0"/>
        </a:spcAft>
        <a:buClr>
          <a:srgbClr val="C32D2E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6988" indent="-182563" algn="l" rtl="0" eaLnBrk="0" fontAlgn="base" hangingPunct="0">
        <a:spcBef>
          <a:spcPct val="20000"/>
        </a:spcBef>
        <a:spcAft>
          <a:spcPct val="0"/>
        </a:spcAft>
        <a:buClr>
          <a:srgbClr val="84AA33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15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15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15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3.png"/><Relationship Id="rId10" Type="http://schemas.openxmlformats.org/officeDocument/2006/relationships/image" Target="../media/image28.jpeg"/><Relationship Id="rId4" Type="http://schemas.openxmlformats.org/officeDocument/2006/relationships/image" Target="../media/image22.png"/><Relationship Id="rId9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jpeg"/><Relationship Id="rId4" Type="http://schemas.openxmlformats.org/officeDocument/2006/relationships/hyperlink" Target="http://www.google.pl/imgres?imgurl=http://www.michaelmaxwolf.de/bilder/antike/griechenland/sokrates.jpg&amp;imgrefurl=http://www.michaelmaxwolf.de/antike/griechenland/griechische_philosophie.html&amp;usg=__M3Cbcn5r_Bw_xYWtASmAeVHgQQs=&amp;h=388&amp;w=300&amp;sz=17&amp;hl=pl&amp;start=6&amp;zoom=1&amp;tbnid=6ncQeNwZCUMuVM:&amp;tbnh=123&amp;tbnw=95&amp;prev=/images?q=sokrates&amp;um=1&amp;hl=pl&amp;lr=&amp;sa=N&amp;tbs=isch:1&amp;um=1&amp;itbs=1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5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5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6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7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9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1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2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3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5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35.png"/><Relationship Id="rId7" Type="http://schemas.openxmlformats.org/officeDocument/2006/relationships/image" Target="../media/image77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9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1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2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6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2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7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93.png"/><Relationship Id="rId4" Type="http://schemas.openxmlformats.org/officeDocument/2006/relationships/image" Target="../media/image2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4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6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7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8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3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5" Type="http://schemas.openxmlformats.org/officeDocument/2006/relationships/oleObject" Target="../embeddings/oleObject3.bin"/><Relationship Id="rId4" Type="http://schemas.openxmlformats.org/officeDocument/2006/relationships/image" Target="../media/image2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0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1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Obraz 1" descr="http://edu.oeiizk.waw.pl/~sp172b_14/tajemnice_sztuki/grecja/g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24075" y="404813"/>
            <a:ext cx="467995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Rectangle 1"/>
          <p:cNvSpPr>
            <a:spLocks noChangeArrowheads="1"/>
          </p:cNvSpPr>
          <p:nvPr/>
        </p:nvSpPr>
        <p:spPr bwMode="auto">
          <a:xfrm>
            <a:off x="1763713" y="3500438"/>
            <a:ext cx="5795962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1200">
                <a:latin typeface="Calibri" pitchFamily="34" charset="0"/>
                <a:ea typeface="Times New Roman" pitchFamily="18" charset="0"/>
                <a:cs typeface="Calibri" pitchFamily="34" charset="0"/>
              </a:rPr>
              <a:t>Partenon (447 – 432 r. p.n.e.)</a:t>
            </a:r>
            <a:endParaRPr lang="en-US" sz="1200">
              <a:latin typeface="Gill Sans MT" pitchFamily="34" charset="-18"/>
              <a:ea typeface="Times New Roman" pitchFamily="18" charset="0"/>
              <a:cs typeface="Calibri" pitchFamily="34" charset="0"/>
            </a:endParaRPr>
          </a:p>
        </p:txBody>
      </p:sp>
      <p:sp>
        <p:nvSpPr>
          <p:cNvPr id="16388" name="Rectangle 2"/>
          <p:cNvSpPr>
            <a:spLocks noChangeArrowheads="1"/>
          </p:cNvSpPr>
          <p:nvPr/>
        </p:nvSpPr>
        <p:spPr bwMode="auto">
          <a:xfrm>
            <a:off x="-396875" y="4005263"/>
            <a:ext cx="10045700" cy="2338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pl-PL" sz="4800" b="1" i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W kręgu filozofii greckiej</a:t>
            </a:r>
            <a:endParaRPr lang="pl-PL" sz="800">
              <a:ea typeface="Calibri" pitchFamily="34" charset="0"/>
              <a:cs typeface="Times New Roman" pitchFamily="18" charset="0"/>
            </a:endParaRPr>
          </a:p>
          <a:p>
            <a:pPr algn="ctr" eaLnBrk="0" hangingPunct="0"/>
            <a:r>
              <a:rPr lang="pl-PL" sz="1600" b="1" i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Projekt interdyscyplinarny </a:t>
            </a:r>
            <a:endParaRPr lang="pl-PL" sz="800">
              <a:ea typeface="Calibri" pitchFamily="34" charset="0"/>
              <a:cs typeface="Times New Roman" pitchFamily="18" charset="0"/>
            </a:endParaRPr>
          </a:p>
          <a:p>
            <a:pPr algn="ctr" eaLnBrk="0" hangingPunct="0"/>
            <a:r>
              <a:rPr lang="pl-PL" sz="1600" b="1" i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zrealizowany przez uczestnik</a:t>
            </a:r>
            <a:r>
              <a:rPr lang="pl-PL" sz="1600" b="1" i="1">
                <a:latin typeface="Calibri" pitchFamily="34" charset="0"/>
                <a:ea typeface="Calibri" pitchFamily="34" charset="0"/>
                <a:cs typeface="Times New Roman" pitchFamily="18" charset="0"/>
              </a:rPr>
              <a:t>ó</a:t>
            </a:r>
            <a:r>
              <a:rPr lang="pl-PL" sz="1600" b="1" i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w Jaskini Filozof</a:t>
            </a:r>
            <a:r>
              <a:rPr lang="pl-PL" sz="1600" b="1" i="1">
                <a:latin typeface="Calibri" pitchFamily="34" charset="0"/>
                <a:ea typeface="Calibri" pitchFamily="34" charset="0"/>
                <a:cs typeface="Times New Roman" pitchFamily="18" charset="0"/>
              </a:rPr>
              <a:t>ó</a:t>
            </a:r>
            <a:r>
              <a:rPr lang="pl-PL" sz="1600" b="1" i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w </a:t>
            </a:r>
            <a:endParaRPr lang="pl-PL" sz="800">
              <a:ea typeface="Calibri" pitchFamily="34" charset="0"/>
              <a:cs typeface="Times New Roman" pitchFamily="18" charset="0"/>
            </a:endParaRPr>
          </a:p>
          <a:p>
            <a:pPr algn="ctr" eaLnBrk="0" hangingPunct="0"/>
            <a:r>
              <a:rPr lang="pl-PL" sz="1600" b="1" i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pod opieką mgr Lucyny Gizińskiej</a:t>
            </a:r>
            <a:endParaRPr lang="pl-PL" sz="800">
              <a:ea typeface="Calibri" pitchFamily="34" charset="0"/>
              <a:cs typeface="Times New Roman" pitchFamily="18" charset="0"/>
            </a:endParaRPr>
          </a:p>
          <a:p>
            <a:pPr algn="ctr" eaLnBrk="0" hangingPunct="0"/>
            <a:r>
              <a:rPr lang="pl-PL" sz="1600" b="1" i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w ramach edukacji filozoficznej w Publicznym Gimnazjum nr 15 w Łodzi</a:t>
            </a:r>
            <a:endParaRPr lang="pl-PL" sz="800">
              <a:ea typeface="Calibri" pitchFamily="34" charset="0"/>
              <a:cs typeface="Times New Roman" pitchFamily="18" charset="0"/>
            </a:endParaRPr>
          </a:p>
          <a:p>
            <a:pPr algn="ctr" eaLnBrk="0" hangingPunct="0"/>
            <a:r>
              <a:rPr lang="pl-PL" sz="1600" b="1" i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rok szkolny 2010/2011</a:t>
            </a:r>
            <a:endParaRPr lang="pl-PL" sz="800">
              <a:ea typeface="Calibri" pitchFamily="34" charset="0"/>
              <a:cs typeface="Times New Roman" pitchFamily="18" charset="0"/>
            </a:endParaRPr>
          </a:p>
          <a:p>
            <a:pPr eaLnBrk="0" hangingPunct="0"/>
            <a:endParaRPr lang="pl-PL">
              <a:latin typeface="Gill Sans MT" pitchFamily="34" charset="-18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dirty="0" smtClean="0">
                <a:solidFill>
                  <a:schemeClr val="tx2">
                    <a:satMod val="130000"/>
                  </a:schemeClr>
                </a:solidFill>
              </a:rPr>
              <a:t>Posejdon</a:t>
            </a:r>
            <a:endParaRPr lang="pl-PL" dirty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611188" y="1484313"/>
            <a:ext cx="3394075" cy="4824412"/>
          </a:xfrm>
        </p:spPr>
      </p:pic>
      <p:sp>
        <p:nvSpPr>
          <p:cNvPr id="34819" name="Prostokąt 4"/>
          <p:cNvSpPr>
            <a:spLocks noChangeArrowheads="1"/>
          </p:cNvSpPr>
          <p:nvPr/>
        </p:nvSpPr>
        <p:spPr bwMode="auto">
          <a:xfrm>
            <a:off x="4356100" y="1412875"/>
            <a:ext cx="47879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3200">
                <a:latin typeface="Gill Sans MT" pitchFamily="34" charset="-18"/>
              </a:rPr>
              <a:t>W mitologii greckiej </a:t>
            </a:r>
            <a:br>
              <a:rPr lang="pl-PL" sz="3200">
                <a:latin typeface="Gill Sans MT" pitchFamily="34" charset="-18"/>
              </a:rPr>
            </a:br>
            <a:r>
              <a:rPr lang="pl-PL" sz="3200">
                <a:latin typeface="Gill Sans MT" pitchFamily="34" charset="-18"/>
              </a:rPr>
              <a:t>bóg mórz, trzęsień ziemi, żeglarzy, rybaków.</a:t>
            </a:r>
          </a:p>
        </p:txBody>
      </p:sp>
      <p:sp>
        <p:nvSpPr>
          <p:cNvPr id="34820" name="Prostokąt 5"/>
          <p:cNvSpPr>
            <a:spLocks noChangeArrowheads="1"/>
          </p:cNvSpPr>
          <p:nvPr/>
        </p:nvSpPr>
        <p:spPr bwMode="auto">
          <a:xfrm>
            <a:off x="5076825" y="3429000"/>
            <a:ext cx="2589213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>
                <a:latin typeface="Gill Sans MT" pitchFamily="34" charset="-18"/>
              </a:rPr>
              <a:t> </a:t>
            </a:r>
            <a:r>
              <a:rPr lang="pl-PL" sz="3200">
                <a:latin typeface="Gill Sans MT" pitchFamily="34" charset="-18"/>
              </a:rPr>
              <a:t>Przedstawiany</a:t>
            </a:r>
          </a:p>
          <a:p>
            <a:r>
              <a:rPr lang="pl-PL" sz="3200">
                <a:latin typeface="Gill Sans MT" pitchFamily="34" charset="-18"/>
              </a:rPr>
              <a:t>  z trójzębem</a:t>
            </a:r>
          </a:p>
        </p:txBody>
      </p:sp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dirty="0" smtClean="0">
                <a:solidFill>
                  <a:schemeClr val="tx2">
                    <a:satMod val="130000"/>
                  </a:schemeClr>
                </a:solidFill>
              </a:rPr>
              <a:t>Adonis</a:t>
            </a:r>
            <a:endParaRPr lang="pl-PL" dirty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36866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857250" y="1571625"/>
            <a:ext cx="3009900" cy="4525963"/>
          </a:xfrm>
        </p:spPr>
      </p:pic>
      <p:sp>
        <p:nvSpPr>
          <p:cNvPr id="36867" name="Prostokąt 6"/>
          <p:cNvSpPr>
            <a:spLocks noChangeArrowheads="1"/>
          </p:cNvSpPr>
          <p:nvPr/>
        </p:nvSpPr>
        <p:spPr bwMode="auto">
          <a:xfrm>
            <a:off x="4143375" y="2060575"/>
            <a:ext cx="4821238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3200">
                <a:latin typeface="Gill Sans MT" pitchFamily="34" charset="-18"/>
              </a:rPr>
              <a:t>Postać z mitologii greckiej,</a:t>
            </a:r>
          </a:p>
          <a:p>
            <a:r>
              <a:rPr lang="pl-PL" sz="3200">
                <a:latin typeface="Gill Sans MT" pitchFamily="34" charset="-18"/>
              </a:rPr>
              <a:t>w starożytności podmiot  czci boskiej i kultu </a:t>
            </a:r>
          </a:p>
          <a:p>
            <a:r>
              <a:rPr lang="pl-PL" sz="3200">
                <a:latin typeface="Gill Sans MT" pitchFamily="34" charset="-18"/>
              </a:rPr>
              <a:t>religijnego,                              piękny młodzieniec,                       ulubieniec  Afrodyty.</a:t>
            </a: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03350" y="188913"/>
            <a:ext cx="7499350" cy="11430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dirty="0" smtClean="0">
                <a:solidFill>
                  <a:schemeClr val="tx2">
                    <a:satMod val="130000"/>
                  </a:schemeClr>
                </a:solidFill>
              </a:rPr>
              <a:t>Sławne przysłowia pochodzące</a:t>
            </a:r>
            <a:br>
              <a:rPr lang="pl-PL" dirty="0" smtClean="0">
                <a:solidFill>
                  <a:schemeClr val="tx2">
                    <a:satMod val="130000"/>
                  </a:schemeClr>
                </a:solidFill>
              </a:rPr>
            </a:br>
            <a:r>
              <a:rPr lang="pl-PL" dirty="0" smtClean="0">
                <a:solidFill>
                  <a:schemeClr val="tx2">
                    <a:satMod val="130000"/>
                  </a:schemeClr>
                </a:solidFill>
              </a:rPr>
              <a:t> z mitów</a:t>
            </a:r>
            <a:endParaRPr lang="pl-PL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187450" y="1484313"/>
            <a:ext cx="7499350" cy="4800600"/>
          </a:xfrm>
        </p:spPr>
        <p:txBody>
          <a:bodyPr>
            <a:normAutofit fontScale="85000" lnSpcReduction="20000"/>
          </a:bodyPr>
          <a:lstStyle/>
          <a:p>
            <a:pPr marL="365760" indent="-283464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pl-PL" dirty="0" smtClean="0">
                <a:solidFill>
                  <a:srgbClr val="00B050"/>
                </a:solidFill>
              </a:rPr>
              <a:t>Pięta Achillesowa- </a:t>
            </a:r>
            <a:r>
              <a:rPr lang="pl-PL" dirty="0" smtClean="0"/>
              <a:t>pochodzi z mitu o wojnie </a:t>
            </a: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pl-PL" dirty="0" smtClean="0"/>
              <a:t>	trojańskiej.  Oznacza słabą stronę człowieka.</a:t>
            </a:r>
            <a:br>
              <a:rPr lang="pl-PL" dirty="0" smtClean="0"/>
            </a:br>
            <a:endParaRPr lang="pl-PL" dirty="0" smtClean="0"/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pl-PL" dirty="0" smtClean="0">
                <a:solidFill>
                  <a:srgbClr val="00B050"/>
                </a:solidFill>
              </a:rPr>
              <a:t>Syzyfowa praca-</a:t>
            </a:r>
            <a:r>
              <a:rPr lang="pl-PL" dirty="0" smtClean="0"/>
              <a:t> pochodzi z mitu o Syzyfie. </a:t>
            </a: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pl-PL" dirty="0" smtClean="0"/>
              <a:t>Oznacza żmudną, nie dającą efektów pracę.</a:t>
            </a:r>
            <a:br>
              <a:rPr lang="pl-PL" dirty="0" smtClean="0"/>
            </a:br>
            <a:endParaRPr lang="pl-PL" dirty="0" smtClean="0"/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pl-PL" dirty="0" smtClean="0">
                <a:solidFill>
                  <a:srgbClr val="00B050"/>
                </a:solidFill>
              </a:rPr>
              <a:t>Puszka Pandory- </a:t>
            </a:r>
            <a:r>
              <a:rPr lang="pl-PL" dirty="0" smtClean="0"/>
              <a:t>pochodzi z mitu o puszce Pandory. Oznacza źródło nieszczęść, niekończących się smutków i kłopotów.</a:t>
            </a:r>
            <a:br>
              <a:rPr lang="pl-PL" dirty="0" smtClean="0"/>
            </a:br>
            <a:endParaRPr lang="pl-PL" dirty="0" smtClean="0"/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pl-PL" dirty="0" smtClean="0">
                <a:solidFill>
                  <a:srgbClr val="00B050"/>
                </a:solidFill>
              </a:rPr>
              <a:t>Nić Ariadny- </a:t>
            </a:r>
            <a:r>
              <a:rPr lang="pl-PL" dirty="0" smtClean="0"/>
              <a:t>pochodzi z mitu o Ariadnie</a:t>
            </a: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pl-PL" dirty="0" smtClean="0"/>
              <a:t> i Tezeuszu. Oznacza pomoc.</a:t>
            </a:r>
            <a:endParaRPr lang="pl-PL" dirty="0"/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87450" y="188913"/>
            <a:ext cx="7499350" cy="1143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sz="5400" dirty="0" smtClean="0">
                <a:solidFill>
                  <a:schemeClr val="tx2">
                    <a:satMod val="130000"/>
                  </a:schemeClr>
                </a:solidFill>
              </a:rPr>
              <a:t>Przykładowe mity</a:t>
            </a:r>
            <a:endParaRPr lang="pl-PL" sz="5400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40962" name="Symbol zastępczy zawartości 2"/>
          <p:cNvSpPr>
            <a:spLocks noGrp="1"/>
          </p:cNvSpPr>
          <p:nvPr>
            <p:ph idx="1"/>
          </p:nvPr>
        </p:nvSpPr>
        <p:spPr>
          <a:xfrm>
            <a:off x="1403350" y="1844675"/>
            <a:ext cx="7499350" cy="4800600"/>
          </a:xfrm>
        </p:spPr>
        <p:txBody>
          <a:bodyPr/>
          <a:lstStyle/>
          <a:p>
            <a:pPr eaLnBrk="1" hangingPunct="1"/>
            <a:r>
              <a:rPr lang="pl-PL" smtClean="0"/>
              <a:t>Mit o stworzeniu świata</a:t>
            </a:r>
          </a:p>
          <a:p>
            <a:pPr eaLnBrk="1" hangingPunct="1"/>
            <a:r>
              <a:rPr lang="pl-PL" smtClean="0"/>
              <a:t>Mit o Demeter i Korze</a:t>
            </a:r>
          </a:p>
          <a:p>
            <a:pPr eaLnBrk="1" hangingPunct="1"/>
            <a:r>
              <a:rPr lang="pl-PL" smtClean="0"/>
              <a:t>Mit o Puszce Pandory</a:t>
            </a:r>
          </a:p>
          <a:p>
            <a:pPr eaLnBrk="1" hangingPunct="1"/>
            <a:r>
              <a:rPr lang="pl-PL" smtClean="0"/>
              <a:t>Mit o Prometeuszu</a:t>
            </a:r>
          </a:p>
          <a:p>
            <a:pPr eaLnBrk="1" hangingPunct="1"/>
            <a:r>
              <a:rPr lang="pl-PL" smtClean="0"/>
              <a:t>Mit o Dedalu i Ikarze</a:t>
            </a:r>
          </a:p>
          <a:p>
            <a:pPr eaLnBrk="1" hangingPunct="1"/>
            <a:r>
              <a:rPr lang="pl-PL" smtClean="0"/>
              <a:t>Mit o Tezeuszu i Ariadnie</a:t>
            </a:r>
          </a:p>
          <a:p>
            <a:pPr eaLnBrk="1" hangingPunct="1"/>
            <a:r>
              <a:rPr lang="pl-PL" smtClean="0"/>
              <a:t>Mit o Heraklesie</a:t>
            </a:r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55650" y="260350"/>
            <a:ext cx="7499350" cy="1143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dirty="0" smtClean="0">
                <a:solidFill>
                  <a:schemeClr val="tx2">
                    <a:satMod val="130000"/>
                  </a:schemeClr>
                </a:solidFill>
              </a:rPr>
              <a:t> Trochę historii</a:t>
            </a:r>
            <a:endParaRPr lang="pl-PL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43010" name="Symbol zastępczy zawartości 2"/>
          <p:cNvSpPr>
            <a:spLocks noGrp="1"/>
          </p:cNvSpPr>
          <p:nvPr>
            <p:ph idx="1"/>
          </p:nvPr>
        </p:nvSpPr>
        <p:spPr>
          <a:xfrm>
            <a:off x="755650" y="1484313"/>
            <a:ext cx="7499350" cy="4800600"/>
          </a:xfrm>
        </p:spPr>
        <p:txBody>
          <a:bodyPr/>
          <a:lstStyle/>
          <a:p>
            <a:pPr algn="ctr" eaLnBrk="1" hangingPunct="1">
              <a:buFont typeface="Wingdings 2" pitchFamily="18" charset="2"/>
              <a:buNone/>
            </a:pPr>
            <a:r>
              <a:rPr lang="pl-PL" smtClean="0"/>
              <a:t>   Według wierzeń starożytnych ludzi bogowie mieszkali na szczycie góry Olimp.</a:t>
            </a:r>
          </a:p>
          <a:p>
            <a:pPr algn="ctr" eaLnBrk="1" hangingPunct="1">
              <a:buFont typeface="Wingdings 2" pitchFamily="18" charset="2"/>
              <a:buNone/>
            </a:pPr>
            <a:r>
              <a:rPr lang="pl-PL" smtClean="0"/>
              <a:t>Mit zawiera odpowiedź na pytanie,                      czym dane zjawisko, rzecz, człowiek,</a:t>
            </a:r>
          </a:p>
          <a:p>
            <a:pPr algn="ctr" eaLnBrk="1" hangingPunct="1">
              <a:buFont typeface="Wingdings 2" pitchFamily="18" charset="2"/>
              <a:buNone/>
            </a:pPr>
            <a:r>
              <a:rPr lang="pl-PL" smtClean="0"/>
              <a:t> czym świat jest naprawdę. </a:t>
            </a:r>
          </a:p>
          <a:p>
            <a:pPr algn="ctr" eaLnBrk="1" hangingPunct="1">
              <a:buFont typeface="Wingdings 2" pitchFamily="18" charset="2"/>
              <a:buNone/>
            </a:pPr>
            <a:r>
              <a:rPr lang="pl-PL" smtClean="0"/>
              <a:t>  Mit do dziś pozostał niewyczerpaną inspiracją sztuki oraz poddawany jest badaniom  wielu naukowców.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ytuł 1"/>
          <p:cNvSpPr>
            <a:spLocks noGrp="1"/>
          </p:cNvSpPr>
          <p:nvPr>
            <p:ph type="ctrTitle" idx="4294967295"/>
          </p:nvPr>
        </p:nvSpPr>
        <p:spPr bwMode="auto">
          <a:xfrm>
            <a:off x="1116013" y="404813"/>
            <a:ext cx="7343775" cy="31242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>
              <a:defRPr/>
            </a:pPr>
            <a:r>
              <a:rPr lang="pl-PL" sz="9500" dirty="0" smtClean="0">
                <a:effectLst/>
                <a:latin typeface="Constantia" pitchFamily="18" charset="0"/>
              </a:rPr>
              <a:t>Przekraczając świat zmysłów,</a:t>
            </a:r>
          </a:p>
        </p:txBody>
      </p:sp>
      <p:sp>
        <p:nvSpPr>
          <p:cNvPr id="45059" name="Podtytuł 2"/>
          <p:cNvSpPr>
            <a:spLocks noGrp="1"/>
          </p:cNvSpPr>
          <p:nvPr>
            <p:ph type="subTitle" idx="4294967295"/>
          </p:nvPr>
        </p:nvSpPr>
        <p:spPr>
          <a:xfrm>
            <a:off x="395288" y="3463925"/>
            <a:ext cx="7993062" cy="1957388"/>
          </a:xfrm>
        </p:spPr>
        <p:txBody>
          <a:bodyPr/>
          <a:lstStyle/>
          <a:p>
            <a:pPr marL="0" indent="0" algn="ctr" eaLnBrk="1" hangingPunct="1">
              <a:buFont typeface="Wingdings 2" pitchFamily="18" charset="2"/>
              <a:buNone/>
            </a:pPr>
            <a:r>
              <a:rPr lang="pl-PL" sz="9600" smtClean="0">
                <a:latin typeface="Constantia" pitchFamily="18" charset="0"/>
              </a:rPr>
              <a:t>szukając zasady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2" name="Picture 2" descr="SKANUJ00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2852738"/>
            <a:ext cx="8532813" cy="3789362"/>
          </a:xfrm>
          <a:prstGeom prst="rect">
            <a:avLst/>
          </a:prstGeom>
          <a:solidFill>
            <a:schemeClr val="bg1">
              <a:alpha val="32941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33795" name="Tytuł 1"/>
          <p:cNvSpPr>
            <a:spLocks noGrp="1"/>
          </p:cNvSpPr>
          <p:nvPr>
            <p:ph type="title" idx="4294967295"/>
          </p:nvPr>
        </p:nvSpPr>
        <p:spPr bwMode="auto">
          <a:xfrm>
            <a:off x="1619250" y="0"/>
            <a:ext cx="8229600" cy="11430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>
              <a:defRPr/>
            </a:pPr>
            <a:r>
              <a:rPr lang="pl-PL" sz="7100" dirty="0" smtClean="0">
                <a:effectLst/>
                <a:latin typeface="Constantia" pitchFamily="18" charset="0"/>
              </a:rPr>
              <a:t>Nasza mitologia</a:t>
            </a:r>
          </a:p>
        </p:txBody>
      </p:sp>
      <p:pic>
        <p:nvPicPr>
          <p:cNvPr id="174084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1188" y="1484313"/>
            <a:ext cx="8281987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ole tekstowe 6"/>
          <p:cNvSpPr txBox="1"/>
          <p:nvPr/>
        </p:nvSpPr>
        <p:spPr>
          <a:xfrm>
            <a:off x="1116013" y="1341438"/>
            <a:ext cx="1368425" cy="9223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5400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MIT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4284663" y="1412875"/>
            <a:ext cx="3816350" cy="9144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5400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FILOZOFIA</a:t>
            </a:r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9700" y="2565400"/>
            <a:ext cx="3600450" cy="252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Tytuł 1"/>
          <p:cNvSpPr>
            <a:spLocks noGrp="1"/>
          </p:cNvSpPr>
          <p:nvPr>
            <p:ph type="title" idx="4294967295"/>
          </p:nvPr>
        </p:nvSpPr>
        <p:spPr bwMode="auto">
          <a:xfrm>
            <a:off x="914400" y="476250"/>
            <a:ext cx="8229600" cy="11430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>
              <a:defRPr/>
            </a:pPr>
            <a:r>
              <a:rPr lang="pl-PL" sz="9500" smtClean="0">
                <a:effectLst/>
                <a:latin typeface="Constantia" pitchFamily="18" charset="0"/>
              </a:rPr>
              <a:t>MITY</a:t>
            </a:r>
          </a:p>
        </p:txBody>
      </p:sp>
      <p:sp>
        <p:nvSpPr>
          <p:cNvPr id="49156" name="Symbol zastępczy zawartości 2"/>
          <p:cNvSpPr>
            <a:spLocks noGrp="1"/>
          </p:cNvSpPr>
          <p:nvPr>
            <p:ph idx="4294967295"/>
          </p:nvPr>
        </p:nvSpPr>
        <p:spPr>
          <a:xfrm>
            <a:off x="0" y="1916113"/>
            <a:ext cx="5688013" cy="4608512"/>
          </a:xfrm>
        </p:spPr>
        <p:txBody>
          <a:bodyPr/>
          <a:lstStyle/>
          <a:p>
            <a:pPr eaLnBrk="1" hangingPunct="1"/>
            <a:r>
              <a:rPr lang="pl-PL" sz="4400" smtClean="0">
                <a:latin typeface="Comic Sans MS" pitchFamily="66" charset="0"/>
              </a:rPr>
              <a:t>Przekazywane ustnie z pokolenia na pokolenie</a:t>
            </a:r>
          </a:p>
          <a:p>
            <a:pPr eaLnBrk="1" hangingPunct="1"/>
            <a:endParaRPr lang="pl-PL" sz="1000" smtClean="0">
              <a:latin typeface="Comic Sans MS" pitchFamily="66" charset="0"/>
            </a:endParaRPr>
          </a:p>
          <a:p>
            <a:pPr eaLnBrk="1" hangingPunct="1"/>
            <a:r>
              <a:rPr lang="pl-PL" sz="4400" smtClean="0">
                <a:latin typeface="Comic Sans MS" pitchFamily="66" charset="0"/>
              </a:rPr>
              <a:t>Przekazywały proste prawdy</a:t>
            </a:r>
          </a:p>
          <a:p>
            <a:pPr eaLnBrk="1" hangingPunct="1"/>
            <a:endParaRPr lang="pl-PL" sz="4400" smtClean="0"/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ytuł 1"/>
          <p:cNvSpPr>
            <a:spLocks noGrp="1"/>
          </p:cNvSpPr>
          <p:nvPr>
            <p:ph type="title" idx="4294967295"/>
          </p:nvPr>
        </p:nvSpPr>
        <p:spPr bwMode="auto">
          <a:xfrm>
            <a:off x="1644650" y="274638"/>
            <a:ext cx="7499350" cy="11430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>
              <a:defRPr/>
            </a:pPr>
            <a:r>
              <a:rPr lang="pl-PL" sz="7100" smtClean="0">
                <a:effectLst/>
                <a:latin typeface="Constantia" pitchFamily="18" charset="0"/>
              </a:rPr>
              <a:t>Powstanie filozofii</a:t>
            </a:r>
          </a:p>
        </p:txBody>
      </p:sp>
      <p:sp>
        <p:nvSpPr>
          <p:cNvPr id="51203" name="Symbol zastępczy zawartości 2"/>
          <p:cNvSpPr>
            <a:spLocks noGrp="1"/>
          </p:cNvSpPr>
          <p:nvPr>
            <p:ph idx="4294967295"/>
          </p:nvPr>
        </p:nvSpPr>
        <p:spPr>
          <a:xfrm>
            <a:off x="0" y="1341438"/>
            <a:ext cx="4865688" cy="2244725"/>
          </a:xfrm>
        </p:spPr>
        <p:txBody>
          <a:bodyPr/>
          <a:lstStyle/>
          <a:p>
            <a:pPr eaLnBrk="1" hangingPunct="1"/>
            <a:r>
              <a:rPr lang="pl-PL" sz="3600" smtClean="0">
                <a:latin typeface="Comic Sans MS" pitchFamily="66" charset="0"/>
              </a:rPr>
              <a:t>VI w. p.n.e. –Jonia - pojawiają się pierwsi myśliciele</a:t>
            </a:r>
          </a:p>
          <a:p>
            <a:pPr lvl="1" eaLnBrk="1" hangingPunct="1">
              <a:buFont typeface="Verdana" pitchFamily="34" charset="0"/>
              <a:buNone/>
            </a:pPr>
            <a:endParaRPr lang="pl-PL" smtClean="0"/>
          </a:p>
        </p:txBody>
      </p:sp>
      <p:pic>
        <p:nvPicPr>
          <p:cNvPr id="5120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80063" y="1557338"/>
            <a:ext cx="3098800" cy="273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5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5288" y="3716338"/>
            <a:ext cx="3240087" cy="289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6" name="Symbol zastępczy zawartości 2"/>
          <p:cNvSpPr txBox="1">
            <a:spLocks/>
          </p:cNvSpPr>
          <p:nvPr/>
        </p:nvSpPr>
        <p:spPr bwMode="auto">
          <a:xfrm>
            <a:off x="3635375" y="4508500"/>
            <a:ext cx="5508625" cy="197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pl-PL" sz="3600">
                <a:latin typeface="Comic Sans MS" pitchFamily="66" charset="0"/>
                <a:cs typeface="Arial" charset="0"/>
              </a:rPr>
              <a:t>Ateny- stają się  stolicą filozofii</a:t>
            </a:r>
          </a:p>
          <a:p>
            <a:pPr marL="742950" lvl="1" indent="-285750">
              <a:spcBef>
                <a:spcPct val="20000"/>
              </a:spcBef>
              <a:buFont typeface="Arial" charset="0"/>
              <a:buNone/>
            </a:pPr>
            <a:endParaRPr lang="pl-PL" sz="2800">
              <a:latin typeface="Calibri" pitchFamily="34" charset="0"/>
              <a:cs typeface="Arial" charset="0"/>
            </a:endParaRPr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4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4663" y="1989138"/>
            <a:ext cx="4398962" cy="3751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7395" name="pole tekstowe 5"/>
          <p:cNvSpPr txBox="1">
            <a:spLocks noChangeArrowheads="1"/>
          </p:cNvSpPr>
          <p:nvPr/>
        </p:nvSpPr>
        <p:spPr bwMode="auto">
          <a:xfrm>
            <a:off x="0" y="5589588"/>
            <a:ext cx="91440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6000">
                <a:latin typeface="Calibri" pitchFamily="34" charset="0"/>
                <a:cs typeface="Arial" charset="0"/>
              </a:rPr>
              <a:t>Z czego powstał świat?</a:t>
            </a:r>
          </a:p>
        </p:txBody>
      </p:sp>
      <p:pic>
        <p:nvPicPr>
          <p:cNvPr id="187396" name="Picture 4" descr="SKANUJ00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0825" y="1412875"/>
            <a:ext cx="1622425" cy="2522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9" name="Tytuł 1"/>
          <p:cNvSpPr>
            <a:spLocks noGrp="1"/>
          </p:cNvSpPr>
          <p:nvPr>
            <p:ph type="title" idx="4294967295"/>
          </p:nvPr>
        </p:nvSpPr>
        <p:spPr bwMode="auto">
          <a:xfrm>
            <a:off x="0" y="188913"/>
            <a:ext cx="9144000" cy="1700212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>
              <a:defRPr/>
            </a:pPr>
            <a:r>
              <a:rPr lang="pl-PL" sz="7100" dirty="0" smtClean="0">
                <a:effectLst/>
                <a:latin typeface="Constantia" pitchFamily="18" charset="0"/>
              </a:rPr>
              <a:t>Pierwsze pytanie filozofii</a:t>
            </a:r>
          </a:p>
        </p:txBody>
      </p:sp>
      <p:sp>
        <p:nvSpPr>
          <p:cNvPr id="187398" name="Symbol zastępczy zawartości 2"/>
          <p:cNvSpPr>
            <a:spLocks noGrp="1"/>
          </p:cNvSpPr>
          <p:nvPr>
            <p:ph idx="4294967295"/>
          </p:nvPr>
        </p:nvSpPr>
        <p:spPr>
          <a:xfrm>
            <a:off x="1619250" y="1341438"/>
            <a:ext cx="7524750" cy="4957762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pl-PL" sz="30000" i="1" smtClean="0"/>
              <a:t>?-</a:t>
            </a: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il_fi" descr="http://t2.gstatic.com/images?q=tbn:gByG_PSwTAi_WM:http://zolnierze.konieczka.net/img/main/nike.jpg&amp;t=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24075" y="260350"/>
            <a:ext cx="4679950" cy="626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Rectangle 1"/>
          <p:cNvSpPr>
            <a:spLocks noChangeArrowheads="1"/>
          </p:cNvSpPr>
          <p:nvPr/>
        </p:nvSpPr>
        <p:spPr bwMode="auto">
          <a:xfrm>
            <a:off x="1331913" y="2133600"/>
            <a:ext cx="9359900" cy="22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l-PL" sz="2000" i="1">
                <a:solidFill>
                  <a:srgbClr val="FDE9D9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   Z zadziwienia światem,</a:t>
            </a:r>
            <a:endParaRPr lang="pl-PL" sz="800">
              <a:ea typeface="Calibri" pitchFamily="34" charset="0"/>
              <a:cs typeface="Times New Roman" pitchFamily="18" charset="0"/>
            </a:endParaRPr>
          </a:p>
          <a:p>
            <a:pPr eaLnBrk="0" hangingPunct="0"/>
            <a:r>
              <a:rPr lang="pl-PL" sz="2000" i="1">
                <a:solidFill>
                  <a:srgbClr val="FDE9D9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w poszukiwaniu mądrości,</a:t>
            </a:r>
            <a:endParaRPr lang="pl-PL" sz="800">
              <a:ea typeface="Calibri" pitchFamily="34" charset="0"/>
              <a:cs typeface="Times New Roman" pitchFamily="18" charset="0"/>
            </a:endParaRPr>
          </a:p>
          <a:p>
            <a:pPr eaLnBrk="0" hangingPunct="0"/>
            <a:r>
              <a:rPr lang="pl-PL" i="1">
                <a:solidFill>
                  <a:srgbClr val="0D0D0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            </a:t>
            </a:r>
            <a:r>
              <a:rPr lang="pl-PL" sz="2000" i="1">
                <a:solidFill>
                  <a:srgbClr val="FDE9D9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na drodze do dobra,</a:t>
            </a:r>
            <a:endParaRPr lang="pl-PL" sz="800">
              <a:ea typeface="Calibri" pitchFamily="34" charset="0"/>
              <a:cs typeface="Times New Roman" pitchFamily="18" charset="0"/>
            </a:endParaRPr>
          </a:p>
          <a:p>
            <a:pPr eaLnBrk="0" hangingPunct="0"/>
            <a:r>
              <a:rPr lang="pl-PL" sz="2000" i="1">
                <a:solidFill>
                  <a:srgbClr val="FDE9D9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          piękna i prawdy</a:t>
            </a:r>
            <a:endParaRPr lang="pl-PL" sz="800">
              <a:ea typeface="Calibri" pitchFamily="34" charset="0"/>
              <a:cs typeface="Times New Roman" pitchFamily="18" charset="0"/>
            </a:endParaRPr>
          </a:p>
          <a:p>
            <a:pPr eaLnBrk="0" hangingPunct="0"/>
            <a:r>
              <a:rPr lang="pl-PL" sz="2000" i="1">
                <a:solidFill>
                  <a:srgbClr val="FDE9D9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              zrodziła się </a:t>
            </a:r>
            <a:endParaRPr lang="pl-PL" sz="800">
              <a:ea typeface="Calibri" pitchFamily="34" charset="0"/>
              <a:cs typeface="Times New Roman" pitchFamily="18" charset="0"/>
            </a:endParaRPr>
          </a:p>
          <a:p>
            <a:pPr eaLnBrk="0" hangingPunct="0"/>
            <a:r>
              <a:rPr lang="pl-PL" sz="2000" i="1">
                <a:solidFill>
                  <a:srgbClr val="FDE9D9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          w starożytnej Grecji</a:t>
            </a:r>
            <a:endParaRPr lang="pl-PL" sz="800">
              <a:ea typeface="Calibri" pitchFamily="34" charset="0"/>
              <a:cs typeface="Times New Roman" pitchFamily="18" charset="0"/>
            </a:endParaRPr>
          </a:p>
          <a:p>
            <a:pPr eaLnBrk="0" hangingPunct="0"/>
            <a:r>
              <a:rPr lang="pl-PL" sz="2000" i="1">
                <a:solidFill>
                  <a:srgbClr val="FDE9D9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                  filozofia</a:t>
            </a:r>
            <a:r>
              <a:rPr lang="pl-PL" i="1">
                <a:solidFill>
                  <a:srgbClr val="FDE9D9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pl-PL" i="1">
                <a:solidFill>
                  <a:srgbClr val="FDE9D9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…</a:t>
            </a:r>
            <a:r>
              <a:rPr lang="pl-PL" i="1">
                <a:solidFill>
                  <a:srgbClr val="FDE9D9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</a:t>
            </a:r>
            <a:endParaRPr lang="pl-PL">
              <a:latin typeface="Gill Sans MT" pitchFamily="34" charset="-18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4" descr="SKANUJ00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9750" y="549275"/>
            <a:ext cx="1622425" cy="2522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299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4663" y="549275"/>
            <a:ext cx="4032250" cy="537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0" name="pole tekstowe 3"/>
          <p:cNvSpPr txBox="1">
            <a:spLocks noChangeArrowheads="1"/>
          </p:cNvSpPr>
          <p:nvPr/>
        </p:nvSpPr>
        <p:spPr bwMode="auto">
          <a:xfrm>
            <a:off x="4716463" y="1196975"/>
            <a:ext cx="309562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6000">
                <a:latin typeface="Monotype Corsiva" pitchFamily="66" charset="0"/>
                <a:cs typeface="Arial" charset="0"/>
              </a:rPr>
              <a:t>Z WODY</a:t>
            </a:r>
          </a:p>
        </p:txBody>
      </p:sp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4" descr="SKANUJ00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825" y="333375"/>
            <a:ext cx="1622425" cy="2522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7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4663" y="549275"/>
            <a:ext cx="4032250" cy="537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8" name="pole tekstowe 3"/>
          <p:cNvSpPr txBox="1">
            <a:spLocks noChangeArrowheads="1"/>
          </p:cNvSpPr>
          <p:nvPr/>
        </p:nvSpPr>
        <p:spPr bwMode="auto">
          <a:xfrm>
            <a:off x="4716463" y="1196975"/>
            <a:ext cx="309562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6000">
                <a:latin typeface="Monotype Corsiva" pitchFamily="66" charset="0"/>
                <a:cs typeface="Arial" charset="0"/>
              </a:rPr>
              <a:t>Z WODY</a:t>
            </a:r>
          </a:p>
        </p:txBody>
      </p:sp>
      <p:pic>
        <p:nvPicPr>
          <p:cNvPr id="57349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87900" y="3068638"/>
            <a:ext cx="4067175" cy="354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50" name="pole tekstowe 7"/>
          <p:cNvSpPr txBox="1">
            <a:spLocks noChangeArrowheads="1"/>
          </p:cNvSpPr>
          <p:nvPr/>
        </p:nvSpPr>
        <p:spPr bwMode="auto">
          <a:xfrm>
            <a:off x="4643438" y="3284538"/>
            <a:ext cx="4392612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6000">
                <a:solidFill>
                  <a:srgbClr val="FF0000"/>
                </a:solidFill>
                <a:latin typeface="Monotype Corsiva" pitchFamily="66" charset="0"/>
                <a:cs typeface="Arial" charset="0"/>
              </a:rPr>
              <a:t>Z POWIETRZA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4" descr="SKANUJ00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825" y="260350"/>
            <a:ext cx="1622425" cy="2522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5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11638" y="476250"/>
            <a:ext cx="4032250" cy="537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6" name="pole tekstowe 3"/>
          <p:cNvSpPr txBox="1">
            <a:spLocks noChangeArrowheads="1"/>
          </p:cNvSpPr>
          <p:nvPr/>
        </p:nvSpPr>
        <p:spPr bwMode="auto">
          <a:xfrm>
            <a:off x="4716463" y="1196975"/>
            <a:ext cx="309562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6000">
                <a:latin typeface="Monotype Corsiva" pitchFamily="66" charset="0"/>
                <a:cs typeface="Arial" charset="0"/>
              </a:rPr>
              <a:t>Z WODY</a:t>
            </a:r>
          </a:p>
        </p:txBody>
      </p:sp>
      <p:pic>
        <p:nvPicPr>
          <p:cNvPr id="59397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9388" y="3213100"/>
            <a:ext cx="3979862" cy="345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8" name="pole tekstowe 5"/>
          <p:cNvSpPr txBox="1">
            <a:spLocks noChangeArrowheads="1"/>
          </p:cNvSpPr>
          <p:nvPr/>
        </p:nvSpPr>
        <p:spPr bwMode="auto">
          <a:xfrm>
            <a:off x="539750" y="4076700"/>
            <a:ext cx="338455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6000">
                <a:solidFill>
                  <a:schemeClr val="bg1"/>
                </a:solidFill>
                <a:latin typeface="Monotype Corsiva" pitchFamily="66" charset="0"/>
              </a:rPr>
              <a:t>Z OGNIA</a:t>
            </a:r>
          </a:p>
        </p:txBody>
      </p:sp>
      <p:pic>
        <p:nvPicPr>
          <p:cNvPr id="59399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857750" y="2857500"/>
            <a:ext cx="4067175" cy="354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400" name="pole tekstowe 7"/>
          <p:cNvSpPr txBox="1">
            <a:spLocks noChangeArrowheads="1"/>
          </p:cNvSpPr>
          <p:nvPr/>
        </p:nvSpPr>
        <p:spPr bwMode="auto">
          <a:xfrm>
            <a:off x="4714875" y="3714750"/>
            <a:ext cx="4214813" cy="190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5900">
                <a:solidFill>
                  <a:srgbClr val="FF0000"/>
                </a:solidFill>
                <a:latin typeface="Monotype Corsiva" pitchFamily="66" charset="0"/>
                <a:cs typeface="Arial" charset="0"/>
              </a:rPr>
              <a:t>Z POWIETRZA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4" descr="SKANUJ00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60350"/>
            <a:ext cx="1622425" cy="2522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3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29125" y="571500"/>
            <a:ext cx="4032250" cy="537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4" name="pole tekstowe 3"/>
          <p:cNvSpPr txBox="1">
            <a:spLocks noChangeArrowheads="1"/>
          </p:cNvSpPr>
          <p:nvPr/>
        </p:nvSpPr>
        <p:spPr bwMode="auto">
          <a:xfrm>
            <a:off x="5143500" y="1000125"/>
            <a:ext cx="309562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6000">
                <a:latin typeface="Monotype Corsiva" pitchFamily="66" charset="0"/>
                <a:cs typeface="Arial" charset="0"/>
              </a:rPr>
              <a:t>Z WODY</a:t>
            </a:r>
          </a:p>
        </p:txBody>
      </p:sp>
      <p:pic>
        <p:nvPicPr>
          <p:cNvPr id="61445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9388" y="3213100"/>
            <a:ext cx="3979862" cy="345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6" name="pole tekstowe 5"/>
          <p:cNvSpPr txBox="1">
            <a:spLocks noChangeArrowheads="1"/>
          </p:cNvSpPr>
          <p:nvPr/>
        </p:nvSpPr>
        <p:spPr bwMode="auto">
          <a:xfrm>
            <a:off x="539750" y="4076700"/>
            <a:ext cx="338455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6000">
                <a:solidFill>
                  <a:schemeClr val="bg1"/>
                </a:solidFill>
                <a:latin typeface="Monotype Corsiva" pitchFamily="66" charset="0"/>
              </a:rPr>
              <a:t>Z OGNIA</a:t>
            </a:r>
          </a:p>
        </p:txBody>
      </p:sp>
      <p:pic>
        <p:nvPicPr>
          <p:cNvPr id="61447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859338" y="3141663"/>
            <a:ext cx="4067175" cy="354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8" name="pole tekstowe 7"/>
          <p:cNvSpPr txBox="1">
            <a:spLocks noChangeArrowheads="1"/>
          </p:cNvSpPr>
          <p:nvPr/>
        </p:nvSpPr>
        <p:spPr bwMode="auto">
          <a:xfrm>
            <a:off x="4751388" y="3286125"/>
            <a:ext cx="4249737" cy="190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5900">
                <a:solidFill>
                  <a:srgbClr val="FF0000"/>
                </a:solidFill>
                <a:latin typeface="Monotype Corsiva" pitchFamily="66" charset="0"/>
                <a:cs typeface="Arial" charset="0"/>
              </a:rPr>
              <a:t>Z POWIETRZA</a:t>
            </a:r>
          </a:p>
        </p:txBody>
      </p:sp>
      <p:pic>
        <p:nvPicPr>
          <p:cNvPr id="61449" name="Picture 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476375" y="333375"/>
            <a:ext cx="3527425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50" name="pole tekstowe 10"/>
          <p:cNvSpPr txBox="1">
            <a:spLocks noChangeArrowheads="1"/>
          </p:cNvSpPr>
          <p:nvPr/>
        </p:nvSpPr>
        <p:spPr bwMode="auto">
          <a:xfrm>
            <a:off x="1258888" y="908050"/>
            <a:ext cx="4176712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6000">
                <a:solidFill>
                  <a:srgbClr val="FF0000"/>
                </a:solidFill>
                <a:latin typeface="Monotype Corsiva" pitchFamily="66" charset="0"/>
              </a:rPr>
              <a:t>Z BEZKRESU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4" descr="SKANUJ00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60350"/>
            <a:ext cx="1622425" cy="2522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1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59338" y="333375"/>
            <a:ext cx="4032250" cy="537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2" name="pole tekstowe 3"/>
          <p:cNvSpPr txBox="1">
            <a:spLocks noChangeArrowheads="1"/>
          </p:cNvSpPr>
          <p:nvPr/>
        </p:nvSpPr>
        <p:spPr bwMode="auto">
          <a:xfrm>
            <a:off x="4716463" y="1196975"/>
            <a:ext cx="324008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6000">
                <a:latin typeface="Monotype Corsiva" pitchFamily="66" charset="0"/>
                <a:cs typeface="Arial" charset="0"/>
              </a:rPr>
              <a:t>Z WODY</a:t>
            </a:r>
          </a:p>
        </p:txBody>
      </p:sp>
      <p:pic>
        <p:nvPicPr>
          <p:cNvPr id="63493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9388" y="3213100"/>
            <a:ext cx="3979862" cy="345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4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929188" y="2857500"/>
            <a:ext cx="4067175" cy="354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5" name="pole tekstowe 7"/>
          <p:cNvSpPr txBox="1">
            <a:spLocks noChangeArrowheads="1"/>
          </p:cNvSpPr>
          <p:nvPr/>
        </p:nvSpPr>
        <p:spPr bwMode="auto">
          <a:xfrm>
            <a:off x="4929188" y="3786188"/>
            <a:ext cx="4392612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6000">
                <a:solidFill>
                  <a:srgbClr val="FF0000"/>
                </a:solidFill>
                <a:latin typeface="Monotype Corsiva" pitchFamily="66" charset="0"/>
                <a:cs typeface="Arial" charset="0"/>
              </a:rPr>
              <a:t>Z POWIETRZA</a:t>
            </a:r>
          </a:p>
        </p:txBody>
      </p:sp>
      <p:pic>
        <p:nvPicPr>
          <p:cNvPr id="63496" name="Picture 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476375" y="333375"/>
            <a:ext cx="3527425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7" name="pole tekstowe 10"/>
          <p:cNvSpPr txBox="1">
            <a:spLocks noChangeArrowheads="1"/>
          </p:cNvSpPr>
          <p:nvPr/>
        </p:nvSpPr>
        <p:spPr bwMode="auto">
          <a:xfrm>
            <a:off x="1357313" y="642938"/>
            <a:ext cx="4078287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6000">
                <a:solidFill>
                  <a:srgbClr val="FF0000"/>
                </a:solidFill>
                <a:latin typeface="Monotype Corsiva" pitchFamily="66" charset="0"/>
              </a:rPr>
              <a:t>Z  BEZKRESU</a:t>
            </a:r>
          </a:p>
        </p:txBody>
      </p:sp>
      <p:pic>
        <p:nvPicPr>
          <p:cNvPr id="63498" name="Picture 7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214688" y="2428875"/>
            <a:ext cx="2663825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pole tekstowe 12"/>
          <p:cNvSpPr txBox="1"/>
          <p:nvPr/>
        </p:nvSpPr>
        <p:spPr>
          <a:xfrm>
            <a:off x="2987675" y="2636838"/>
            <a:ext cx="3097213" cy="1754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Z ATOMÓW</a:t>
            </a:r>
          </a:p>
        </p:txBody>
      </p:sp>
      <p:sp>
        <p:nvSpPr>
          <p:cNvPr id="63500" name="pole tekstowe 5"/>
          <p:cNvSpPr txBox="1">
            <a:spLocks noChangeArrowheads="1"/>
          </p:cNvSpPr>
          <p:nvPr/>
        </p:nvSpPr>
        <p:spPr bwMode="auto">
          <a:xfrm>
            <a:off x="571500" y="4929188"/>
            <a:ext cx="338455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6000">
                <a:solidFill>
                  <a:schemeClr val="bg1"/>
                </a:solidFill>
                <a:latin typeface="Monotype Corsiva" pitchFamily="66" charset="0"/>
              </a:rPr>
              <a:t>Z OGNIA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4" descr="SKANUJ00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60350"/>
            <a:ext cx="1622425" cy="2522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39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4663" y="549275"/>
            <a:ext cx="4032250" cy="537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40" name="pole tekstowe 3"/>
          <p:cNvSpPr txBox="1">
            <a:spLocks noChangeArrowheads="1"/>
          </p:cNvSpPr>
          <p:nvPr/>
        </p:nvSpPr>
        <p:spPr bwMode="auto">
          <a:xfrm>
            <a:off x="4716463" y="1196975"/>
            <a:ext cx="309562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6000">
                <a:latin typeface="Monotype Corsiva" pitchFamily="66" charset="0"/>
                <a:cs typeface="Arial" charset="0"/>
              </a:rPr>
              <a:t>Z WODY</a:t>
            </a:r>
          </a:p>
        </p:txBody>
      </p:sp>
      <p:pic>
        <p:nvPicPr>
          <p:cNvPr id="65541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9388" y="3213100"/>
            <a:ext cx="3979862" cy="345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42" name="pole tekstowe 5"/>
          <p:cNvSpPr txBox="1">
            <a:spLocks noChangeArrowheads="1"/>
          </p:cNvSpPr>
          <p:nvPr/>
        </p:nvSpPr>
        <p:spPr bwMode="auto">
          <a:xfrm>
            <a:off x="500063" y="5143500"/>
            <a:ext cx="338455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6000">
                <a:solidFill>
                  <a:schemeClr val="bg1"/>
                </a:solidFill>
                <a:latin typeface="Monotype Corsiva" pitchFamily="66" charset="0"/>
              </a:rPr>
              <a:t>Z OGNIA</a:t>
            </a:r>
          </a:p>
        </p:txBody>
      </p:sp>
      <p:pic>
        <p:nvPicPr>
          <p:cNvPr id="65543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076825" y="2852738"/>
            <a:ext cx="4067175" cy="354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44" name="pole tekstowe 7"/>
          <p:cNvSpPr txBox="1">
            <a:spLocks noChangeArrowheads="1"/>
          </p:cNvSpPr>
          <p:nvPr/>
        </p:nvSpPr>
        <p:spPr bwMode="auto">
          <a:xfrm>
            <a:off x="4857750" y="4500563"/>
            <a:ext cx="4392613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6000">
                <a:solidFill>
                  <a:srgbClr val="FF0000"/>
                </a:solidFill>
                <a:latin typeface="Monotype Corsiva" pitchFamily="66" charset="0"/>
                <a:cs typeface="Arial" charset="0"/>
              </a:rPr>
              <a:t>Z POWIETRZA</a:t>
            </a:r>
          </a:p>
        </p:txBody>
      </p:sp>
      <p:pic>
        <p:nvPicPr>
          <p:cNvPr id="65545" name="Picture 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476375" y="333375"/>
            <a:ext cx="3527425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46" name="pole tekstowe 10"/>
          <p:cNvSpPr txBox="1">
            <a:spLocks noChangeArrowheads="1"/>
          </p:cNvSpPr>
          <p:nvPr/>
        </p:nvSpPr>
        <p:spPr bwMode="auto">
          <a:xfrm>
            <a:off x="1258888" y="908050"/>
            <a:ext cx="4176712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6000">
                <a:solidFill>
                  <a:srgbClr val="FF0000"/>
                </a:solidFill>
                <a:latin typeface="Monotype Corsiva" pitchFamily="66" charset="0"/>
              </a:rPr>
              <a:t>Z BEZKRESU</a:t>
            </a:r>
          </a:p>
        </p:txBody>
      </p:sp>
      <p:pic>
        <p:nvPicPr>
          <p:cNvPr id="65547" name="Picture 7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357563" y="2643188"/>
            <a:ext cx="2663825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pole tekstowe 12"/>
          <p:cNvSpPr txBox="1"/>
          <p:nvPr/>
        </p:nvSpPr>
        <p:spPr>
          <a:xfrm>
            <a:off x="3000375" y="2571750"/>
            <a:ext cx="3097213" cy="17541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Z ATOMÓW</a:t>
            </a:r>
          </a:p>
        </p:txBody>
      </p:sp>
      <p:pic>
        <p:nvPicPr>
          <p:cNvPr id="65549" name="Picture 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603875" y="0"/>
            <a:ext cx="3540125" cy="285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pole tekstowe 14"/>
          <p:cNvSpPr txBox="1"/>
          <p:nvPr/>
        </p:nvSpPr>
        <p:spPr>
          <a:xfrm>
            <a:off x="5867400" y="1125538"/>
            <a:ext cx="3276600" cy="10144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6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Z LICZB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4938" y="2786063"/>
            <a:ext cx="3800475" cy="389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Tytuł 1"/>
          <p:cNvSpPr>
            <a:spLocks noGrp="1"/>
          </p:cNvSpPr>
          <p:nvPr>
            <p:ph type="title" idx="4294967295"/>
          </p:nvPr>
        </p:nvSpPr>
        <p:spPr bwMode="auto">
          <a:xfrm>
            <a:off x="914400" y="0"/>
            <a:ext cx="8229600" cy="21336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>
              <a:defRPr/>
            </a:pPr>
            <a:r>
              <a:rPr lang="pl-PL" sz="7100" dirty="0" smtClean="0">
                <a:effectLst/>
              </a:rPr>
              <a:t>Sofiści - filozofia </a:t>
            </a:r>
            <a:br>
              <a:rPr lang="pl-PL" sz="7100" dirty="0" smtClean="0">
                <a:effectLst/>
              </a:rPr>
            </a:br>
            <a:r>
              <a:rPr lang="pl-PL" sz="7100" dirty="0" smtClean="0">
                <a:effectLst/>
              </a:rPr>
              <a:t>  dla człowieka </a:t>
            </a:r>
          </a:p>
        </p:txBody>
      </p:sp>
      <p:sp>
        <p:nvSpPr>
          <p:cNvPr id="67588" name="Symbol zastępczy zawartości 2"/>
          <p:cNvSpPr>
            <a:spLocks noGrp="1"/>
          </p:cNvSpPr>
          <p:nvPr>
            <p:ph idx="4294967295"/>
          </p:nvPr>
        </p:nvSpPr>
        <p:spPr>
          <a:xfrm>
            <a:off x="0" y="2143125"/>
            <a:ext cx="9144000" cy="3992563"/>
          </a:xfrm>
        </p:spPr>
        <p:txBody>
          <a:bodyPr/>
          <a:lstStyle/>
          <a:p>
            <a:pPr eaLnBrk="1" hangingPunct="1"/>
            <a:r>
              <a:rPr lang="pl-PL" sz="4400" smtClean="0"/>
              <a:t>Sofiści pojawili się w V w. p.n.e.</a:t>
            </a:r>
          </a:p>
          <a:p>
            <a:pPr eaLnBrk="1" hangingPunct="1"/>
            <a:r>
              <a:rPr lang="pl-PL" sz="4400" smtClean="0"/>
              <a:t>Dla sofistów </a:t>
            </a:r>
            <a:r>
              <a:rPr lang="pl-PL" sz="4400" b="1" smtClean="0"/>
              <a:t>człowiek</a:t>
            </a:r>
            <a:br>
              <a:rPr lang="pl-PL" sz="4400" b="1" smtClean="0"/>
            </a:br>
            <a:r>
              <a:rPr lang="pl-PL" sz="4400" smtClean="0"/>
              <a:t>w filozofii </a:t>
            </a:r>
            <a:br>
              <a:rPr lang="pl-PL" sz="4400" smtClean="0"/>
            </a:br>
            <a:r>
              <a:rPr lang="pl-PL" sz="4400" smtClean="0"/>
              <a:t>był najważniejszy</a:t>
            </a: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 idx="4294967295"/>
          </p:nvPr>
        </p:nvSpPr>
        <p:spPr>
          <a:xfrm>
            <a:off x="755650" y="549275"/>
            <a:ext cx="7772400" cy="1828800"/>
          </a:xfrm>
        </p:spPr>
        <p:txBody>
          <a:bodyPr vert="horz" wrap="square" lIns="45720" tIns="45720" rIns="45720" bIns="45720" numCol="1" anchor="b" anchorCtr="0" compatLnSpc="1">
            <a:prstTxWarp prst="textNoShape">
              <a:avLst/>
            </a:prstTxWarp>
            <a:normAutofit fontScale="90000"/>
          </a:bodyPr>
          <a:lstStyle/>
          <a:p>
            <a:pPr algn="ctr" eaLnBrk="1" hangingPunct="1">
              <a:defRPr/>
            </a:pPr>
            <a:r>
              <a:rPr lang="pl-PL" sz="11500" dirty="0" smtClean="0">
                <a:solidFill>
                  <a:srgbClr val="B45F07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Sokrates</a:t>
            </a:r>
          </a:p>
        </p:txBody>
      </p:sp>
      <p:pic>
        <p:nvPicPr>
          <p:cNvPr id="69635" name="Picture 3" descr="http://t2.gstatic.com/images?q=tbn:6ncQeNwZCUMuVM:http://www.michaelmaxwolf.de/bilder/antike/griechenland/sokrates.jpg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71813" y="2500313"/>
            <a:ext cx="2762250" cy="357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250825" y="333375"/>
            <a:ext cx="8183563" cy="1050925"/>
          </a:xfr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pl-PL" dirty="0" smtClean="0">
                <a:solidFill>
                  <a:srgbClr val="B45F07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Sokrates</a:t>
            </a:r>
          </a:p>
        </p:txBody>
      </p:sp>
      <p:sp>
        <p:nvSpPr>
          <p:cNvPr id="71683" name="Symbol zastępczy zawartości 2"/>
          <p:cNvSpPr>
            <a:spLocks noGrp="1"/>
          </p:cNvSpPr>
          <p:nvPr>
            <p:ph idx="4294967295"/>
          </p:nvPr>
        </p:nvSpPr>
        <p:spPr>
          <a:xfrm>
            <a:off x="0" y="1196975"/>
            <a:ext cx="9144000" cy="4879975"/>
          </a:xfrm>
        </p:spPr>
        <p:txBody>
          <a:bodyPr lIns="182880" tIns="91440"/>
          <a:lstStyle/>
          <a:p>
            <a:pPr marL="265113" indent="-265113" algn="ctr" eaLnBrk="1" hangingPunct="1"/>
            <a:r>
              <a:rPr lang="pl-PL" sz="2400" smtClean="0">
                <a:latin typeface="Verdana" pitchFamily="34" charset="0"/>
              </a:rPr>
              <a:t>Urodził się w 469 r. p. n. e jako syn kamieniarza                       i akuszerki</a:t>
            </a:r>
          </a:p>
          <a:p>
            <a:pPr marL="265113" indent="-265113" algn="ctr" eaLnBrk="1" hangingPunct="1"/>
            <a:r>
              <a:rPr lang="pl-PL" sz="2400" smtClean="0">
                <a:latin typeface="Verdana" pitchFamily="34" charset="0"/>
              </a:rPr>
              <a:t>Walczył jako żołnierz  pod Potidają, pod Delium </a:t>
            </a:r>
          </a:p>
          <a:p>
            <a:pPr marL="265113" indent="-265113" algn="ctr" eaLnBrk="1" hangingPunct="1">
              <a:buFont typeface="Wingdings 2" pitchFamily="18" charset="2"/>
              <a:buNone/>
            </a:pPr>
            <a:r>
              <a:rPr lang="pl-PL" sz="2400" smtClean="0">
                <a:latin typeface="Verdana" pitchFamily="34" charset="0"/>
              </a:rPr>
              <a:t>i pod Amfipolis </a:t>
            </a:r>
          </a:p>
          <a:p>
            <a:pPr marL="265113" indent="-265113" algn="ctr" eaLnBrk="1" hangingPunct="1"/>
            <a:r>
              <a:rPr lang="pl-PL" sz="2400" smtClean="0">
                <a:latin typeface="Verdana" pitchFamily="34" charset="0"/>
              </a:rPr>
              <a:t>Miał żonę Ksantypę, która urodziła mu trójkę dzieci</a:t>
            </a:r>
          </a:p>
          <a:p>
            <a:pPr marL="265113" indent="-265113" algn="ctr" eaLnBrk="1" hangingPunct="1"/>
            <a:r>
              <a:rPr lang="pl-PL" sz="2400" smtClean="0">
                <a:latin typeface="Verdana" pitchFamily="34" charset="0"/>
              </a:rPr>
              <a:t>Przez całe życie poszukiwał wiedzy </a:t>
            </a:r>
          </a:p>
          <a:p>
            <a:pPr marL="265113" indent="-265113" algn="ctr" eaLnBrk="1" hangingPunct="1"/>
            <a:r>
              <a:rPr lang="pl-PL" sz="2400" smtClean="0">
                <a:latin typeface="Verdana" pitchFamily="34" charset="0"/>
              </a:rPr>
              <a:t>Próbował ją zdobyć poprzez rozmowy </a:t>
            </a:r>
          </a:p>
          <a:p>
            <a:pPr marL="265113" indent="-265113" algn="ctr" eaLnBrk="1" hangingPunct="1">
              <a:buFont typeface="Wingdings 2" pitchFamily="18" charset="2"/>
              <a:buNone/>
            </a:pPr>
            <a:r>
              <a:rPr lang="pl-PL" sz="2400" smtClean="0">
                <a:latin typeface="Verdana" pitchFamily="34" charset="0"/>
              </a:rPr>
              <a:t>z przypadkowymi ludźmi spotkanymi na agorze </a:t>
            </a:r>
          </a:p>
          <a:p>
            <a:pPr marL="265113" indent="-265113" algn="ctr" eaLnBrk="1" hangingPunct="1">
              <a:buFont typeface="Wingdings 2" pitchFamily="18" charset="2"/>
              <a:buNone/>
            </a:pPr>
            <a:r>
              <a:rPr lang="pl-PL" sz="2400" smtClean="0">
                <a:latin typeface="Verdana" pitchFamily="34" charset="0"/>
              </a:rPr>
              <a:t>w Atenach</a:t>
            </a:r>
          </a:p>
          <a:p>
            <a:pPr marL="265113" indent="-265113" algn="ctr" eaLnBrk="1" hangingPunct="1"/>
            <a:r>
              <a:rPr lang="pl-PL" sz="2400" smtClean="0">
                <a:latin typeface="Verdana" pitchFamily="34" charset="0"/>
              </a:rPr>
              <a:t>Wyrocznia w Delfach ogłosiła go najmądrzejszym człowiekiem świata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395288" y="476250"/>
            <a:ext cx="8353425" cy="1050925"/>
          </a:xfr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 fontScale="90000"/>
          </a:bodyPr>
          <a:lstStyle/>
          <a:p>
            <a:pPr algn="ctr" eaLnBrk="1" hangingPunct="1">
              <a:defRPr/>
            </a:pPr>
            <a:r>
              <a:rPr lang="pl-PL" sz="3900" dirty="0" smtClean="0">
                <a:solidFill>
                  <a:srgbClr val="B45F07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Sokrates </a:t>
            </a:r>
            <a:br>
              <a:rPr lang="pl-PL" sz="3900" dirty="0" smtClean="0">
                <a:solidFill>
                  <a:srgbClr val="B45F07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pl-PL" sz="3900" dirty="0" smtClean="0">
                <a:solidFill>
                  <a:srgbClr val="B45F07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Najważniejsze sentencje</a:t>
            </a:r>
          </a:p>
        </p:txBody>
      </p:sp>
      <p:sp>
        <p:nvSpPr>
          <p:cNvPr id="73731" name="Symbol zastępczy zawartości 2"/>
          <p:cNvSpPr>
            <a:spLocks noGrp="1"/>
          </p:cNvSpPr>
          <p:nvPr>
            <p:ph idx="4294967295"/>
          </p:nvPr>
        </p:nvSpPr>
        <p:spPr>
          <a:xfrm>
            <a:off x="250825" y="1628775"/>
            <a:ext cx="8183563" cy="4321175"/>
          </a:xfrm>
        </p:spPr>
        <p:txBody>
          <a:bodyPr lIns="182880" tIns="91440"/>
          <a:lstStyle/>
          <a:p>
            <a:pPr marL="265113" indent="-265113" eaLnBrk="1" hangingPunct="1"/>
            <a:r>
              <a:rPr lang="pl-PL" sz="2400" smtClean="0">
                <a:latin typeface="Verdana" pitchFamily="34" charset="0"/>
              </a:rPr>
              <a:t>Wiem, że nic nie wiem</a:t>
            </a:r>
          </a:p>
          <a:p>
            <a:pPr marL="265113" indent="-265113" eaLnBrk="1" hangingPunct="1"/>
            <a:r>
              <a:rPr lang="pl-PL" sz="2400" smtClean="0">
                <a:latin typeface="Verdana" pitchFamily="34" charset="0"/>
              </a:rPr>
              <a:t>Mądrość zależy od trzech rzeczy: osobowości, wiedzy, samokontroli</a:t>
            </a:r>
          </a:p>
          <a:p>
            <a:pPr marL="265113" indent="-265113" eaLnBrk="1" hangingPunct="1"/>
            <a:r>
              <a:rPr lang="pl-PL" sz="2400" smtClean="0">
                <a:latin typeface="Verdana" pitchFamily="34" charset="0"/>
              </a:rPr>
              <a:t>Dla cierpiących najmniejsza radość jest wielkim szczęściem</a:t>
            </a:r>
          </a:p>
          <a:p>
            <a:pPr marL="265113" indent="-265113" eaLnBrk="1" hangingPunct="1"/>
            <a:r>
              <a:rPr lang="pl-PL" sz="2400" smtClean="0">
                <a:latin typeface="Verdana" pitchFamily="34" charset="0"/>
              </a:rPr>
              <a:t>Błąd jest przywilejem filozofów, tylko głupcy </a:t>
            </a:r>
          </a:p>
          <a:p>
            <a:pPr marL="265113" indent="-265113" eaLnBrk="1" hangingPunct="1">
              <a:buFont typeface="Wingdings 2" pitchFamily="18" charset="2"/>
              <a:buNone/>
            </a:pPr>
            <a:r>
              <a:rPr lang="pl-PL" sz="2400" smtClean="0">
                <a:latin typeface="Verdana" pitchFamily="34" charset="0"/>
              </a:rPr>
              <a:t>   nie mylą się nigdy</a:t>
            </a:r>
          </a:p>
          <a:p>
            <a:pPr marL="265113" indent="-265113" eaLnBrk="1" hangingPunct="1"/>
            <a:r>
              <a:rPr lang="pl-PL" sz="2400" smtClean="0">
                <a:latin typeface="Verdana" pitchFamily="34" charset="0"/>
              </a:rPr>
              <a:t>W całym życiu szanuj prawdę tak, by twoje słowa były bardziej wiarygodne od przyrzeczeń innych</a:t>
            </a:r>
          </a:p>
          <a:p>
            <a:pPr marL="265113" indent="-265113" eaLnBrk="1" hangingPunct="1"/>
            <a:r>
              <a:rPr lang="pl-PL" sz="2400" smtClean="0">
                <a:latin typeface="Verdana" pitchFamily="34" charset="0"/>
              </a:rPr>
              <a:t>Odzywaj się tylko wtedy, gdy wiesz, o co chodzi 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71563" y="500063"/>
            <a:ext cx="7772400" cy="1470025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dirty="0" smtClean="0">
                <a:solidFill>
                  <a:schemeClr val="tx2">
                    <a:satMod val="130000"/>
                  </a:schemeClr>
                </a:solidFill>
                <a:latin typeface="Copperplate Gothic Bold" pitchFamily="34" charset="0"/>
              </a:rPr>
              <a:t>Mit -  tłumaczeniem zagadek życia i świata</a:t>
            </a:r>
            <a:endParaRPr lang="pl-PL" dirty="0">
              <a:solidFill>
                <a:schemeClr val="tx2">
                  <a:satMod val="130000"/>
                </a:schemeClr>
              </a:solidFill>
              <a:latin typeface="Copperplate Gothic Bold" pitchFamily="34" charset="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11413" y="2349500"/>
            <a:ext cx="5167312" cy="372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0" y="1052513"/>
            <a:ext cx="8183563" cy="857250"/>
          </a:xfr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/>
          <a:p>
            <a:pPr algn="ctr" eaLnBrk="1" hangingPunct="1">
              <a:defRPr/>
            </a:pPr>
            <a:r>
              <a:rPr lang="pl-PL" dirty="0" smtClean="0">
                <a:solidFill>
                  <a:srgbClr val="B45F07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Śmierć Sokratesa</a:t>
            </a:r>
            <a:br>
              <a:rPr lang="pl-PL" dirty="0" smtClean="0">
                <a:solidFill>
                  <a:srgbClr val="B45F07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pl-PL" dirty="0" smtClean="0">
              <a:solidFill>
                <a:srgbClr val="B45F07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5779" name="Symbol zastępczy zawartości 2"/>
          <p:cNvSpPr>
            <a:spLocks noGrp="1"/>
          </p:cNvSpPr>
          <p:nvPr>
            <p:ph idx="4294967295"/>
          </p:nvPr>
        </p:nvSpPr>
        <p:spPr>
          <a:xfrm>
            <a:off x="395288" y="1341438"/>
            <a:ext cx="8183562" cy="2071687"/>
          </a:xfrm>
        </p:spPr>
        <p:txBody>
          <a:bodyPr lIns="182880" tIns="91440"/>
          <a:lstStyle/>
          <a:p>
            <a:pPr marL="265113" indent="-265113" eaLnBrk="1" hangingPunct="1"/>
            <a:r>
              <a:rPr lang="pl-PL" sz="2800" smtClean="0">
                <a:latin typeface="Verdana" pitchFamily="34" charset="0"/>
              </a:rPr>
              <a:t>Zarzucono mu ateizm i psucie młodzieży</a:t>
            </a:r>
          </a:p>
          <a:p>
            <a:pPr marL="265113" indent="-265113" eaLnBrk="1" hangingPunct="1"/>
            <a:r>
              <a:rPr lang="pl-PL" sz="2800" smtClean="0">
                <a:latin typeface="Verdana" pitchFamily="34" charset="0"/>
              </a:rPr>
              <a:t>Wyrok śmierci został wykonany poprzez podanie cykuty</a:t>
            </a:r>
          </a:p>
          <a:p>
            <a:pPr marL="265113" indent="-265113" eaLnBrk="1" hangingPunct="1"/>
            <a:r>
              <a:rPr lang="pl-PL" sz="2800" smtClean="0">
                <a:latin typeface="Verdana" pitchFamily="34" charset="0"/>
              </a:rPr>
              <a:t>Jego ostatnie chwile opisał Platon</a:t>
            </a:r>
          </a:p>
        </p:txBody>
      </p:sp>
      <p:pic>
        <p:nvPicPr>
          <p:cNvPr id="75780" name="Picture 2" descr="http://lustronauki.files.wordpress.com/2008/09/sokrate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39975" y="3357563"/>
            <a:ext cx="4429125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Podtytuł 2"/>
          <p:cNvSpPr>
            <a:spLocks noGrp="1"/>
          </p:cNvSpPr>
          <p:nvPr>
            <p:ph type="subTitle" idx="4294967295"/>
          </p:nvPr>
        </p:nvSpPr>
        <p:spPr>
          <a:xfrm>
            <a:off x="0" y="3716338"/>
            <a:ext cx="9144000" cy="1143000"/>
          </a:xfrm>
        </p:spPr>
        <p:txBody>
          <a:bodyPr/>
          <a:lstStyle/>
          <a:p>
            <a:pPr marL="0" indent="0" algn="ctr" eaLnBrk="1" hangingPunct="1">
              <a:buFont typeface="Wingdings 2" pitchFamily="18" charset="2"/>
              <a:buNone/>
            </a:pPr>
            <a:r>
              <a:rPr lang="pl-PL" sz="4400" smtClean="0">
                <a:solidFill>
                  <a:schemeClr val="tx2"/>
                </a:solidFill>
              </a:rPr>
              <a:t>Filozof grecki</a:t>
            </a:r>
          </a:p>
          <a:p>
            <a:pPr marL="0" indent="0" algn="ctr" eaLnBrk="1" hangingPunct="1">
              <a:buFont typeface="Wingdings 2" pitchFamily="18" charset="2"/>
              <a:buNone/>
            </a:pPr>
            <a:r>
              <a:rPr lang="pl-PL" sz="2800" smtClean="0">
                <a:solidFill>
                  <a:schemeClr val="tx2"/>
                </a:solidFill>
              </a:rPr>
              <a:t>Człowiek idei</a:t>
            </a:r>
          </a:p>
          <a:p>
            <a:pPr marL="0" indent="0" algn="ctr" eaLnBrk="1" hangingPunct="1">
              <a:buFont typeface="Wingdings 2" pitchFamily="18" charset="2"/>
              <a:buNone/>
            </a:pPr>
            <a:endParaRPr lang="pl-PL" sz="2800" smtClean="0">
              <a:solidFill>
                <a:schemeClr val="tx2"/>
              </a:solidFill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ctrTitle" idx="4294967295"/>
          </p:nvPr>
        </p:nvSpPr>
        <p:spPr>
          <a:xfrm>
            <a:off x="323528" y="1412776"/>
            <a:ext cx="8305800" cy="1981200"/>
          </a:xfrm>
          <a:ln w="6350" cap="rnd"/>
        </p:spPr>
        <p:txBody>
          <a:bodyPr vert="horz" anchor="b" anchorCtr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sz="7200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rPr>
              <a:t>Platon</a:t>
            </a:r>
            <a:endParaRPr lang="pl-PL" sz="7200" spc="-10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rgbClr val="F9F9F9"/>
              </a:solidFill>
              <a:effectLst>
                <a:innerShdw blurRad="50800" dist="25400" dir="13500000">
                  <a:srgbClr val="000000">
                    <a:alpha val="70000"/>
                  </a:srgbClr>
                </a:innerShdw>
              </a:effectLst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Symbol zastępczy zawartości 3" descr="hellada_grecja_platon1.jpg"/>
          <p:cNvPicPr>
            <a:picLocks noGrp="1" noChangeAspect="1"/>
          </p:cNvPicPr>
          <p:nvPr>
            <p:ph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6300788" y="2852738"/>
            <a:ext cx="2447925" cy="3529012"/>
          </a:xfrm>
        </p:spPr>
      </p:pic>
      <p:sp>
        <p:nvSpPr>
          <p:cNvPr id="3" name="Tytuł 2"/>
          <p:cNvSpPr>
            <a:spLocks noGrp="1"/>
          </p:cNvSpPr>
          <p:nvPr>
            <p:ph type="title" idx="4294967295"/>
          </p:nvPr>
        </p:nvSpPr>
        <p:spPr>
          <a:xfrm>
            <a:off x="323528" y="1556792"/>
            <a:ext cx="8229600" cy="6026150"/>
          </a:xfrm>
          <a:ln w="6350" cap="rnd"/>
        </p:spPr>
        <p:txBody>
          <a:bodyPr vert="horz" rtlCol="0" anchor="b" anchorCtr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7200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/>
            </a:r>
            <a:br>
              <a:rPr lang="pl-PL" sz="7200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</a:br>
            <a:r>
              <a:rPr lang="pl-PL" sz="7200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/>
            </a:r>
            <a:br>
              <a:rPr lang="pl-PL" sz="7200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</a:br>
            <a:r>
              <a:rPr lang="pl-PL" sz="7200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Życie Platona</a:t>
            </a:r>
            <a:r>
              <a:rPr lang="pl-PL" sz="4200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/>
            </a:r>
            <a:br>
              <a:rPr lang="pl-PL" sz="4200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</a:br>
            <a:r>
              <a:rPr lang="pl-PL" sz="4200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/>
            </a:r>
            <a:br>
              <a:rPr lang="pl-PL" sz="4200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</a:br>
            <a:r>
              <a:rPr lang="pl-PL" sz="4200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tx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Jego prawdziwe imię to </a:t>
            </a:r>
            <a:r>
              <a:rPr lang="pl-PL" sz="4200" spc="-100" dirty="0" err="1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tx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Arystokles</a:t>
            </a:r>
            <a:r>
              <a:rPr lang="pl-PL" sz="4200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tx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, </a:t>
            </a:r>
            <a:br>
              <a:rPr lang="pl-PL" sz="4200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tx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</a:br>
            <a:r>
              <a:rPr lang="pl-PL" sz="4200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tx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jego przezwisko oznacza </a:t>
            </a:r>
            <a:br>
              <a:rPr lang="pl-PL" sz="4200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tx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</a:br>
            <a:r>
              <a:rPr lang="pl-PL" sz="4200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tx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szczerość.</a:t>
            </a:r>
            <a:br>
              <a:rPr lang="pl-PL" sz="4200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tx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</a:br>
            <a:r>
              <a:rPr lang="pl-PL" sz="4200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tx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Urodził się w 427 roku p. n. e.,                                  zmarł w 347 roku p. n. e. </a:t>
            </a:r>
            <a:br>
              <a:rPr lang="pl-PL" sz="4200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tx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</a:br>
            <a:r>
              <a:rPr lang="pl-PL" sz="4200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tx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Był uczniem Sokratesa.</a:t>
            </a:r>
            <a:r>
              <a:rPr lang="pl-PL" sz="4200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/>
            </a:r>
            <a:br>
              <a:rPr lang="pl-PL" sz="4200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</a:br>
            <a:r>
              <a:rPr lang="pl-PL" sz="4200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/>
            </a:r>
            <a:br>
              <a:rPr lang="pl-PL" sz="4200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</a:br>
            <a:r>
              <a:rPr lang="pl-PL" sz="2000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/>
            </a:r>
            <a:br>
              <a:rPr lang="pl-PL" sz="2000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</a:br>
            <a:r>
              <a:rPr lang="pl-PL" sz="2000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/>
            </a:r>
            <a:br>
              <a:rPr lang="pl-PL" sz="2000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</a:br>
            <a:r>
              <a:rPr lang="pl-PL" sz="2000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/>
            </a:r>
            <a:br>
              <a:rPr lang="pl-PL" sz="2000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</a:br>
            <a:r>
              <a:rPr lang="pl-PL" sz="2000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/>
            </a:r>
            <a:br>
              <a:rPr lang="pl-PL" sz="2000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</a:br>
            <a:r>
              <a:rPr lang="pl-PL" sz="2000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/>
            </a:r>
            <a:br>
              <a:rPr lang="pl-PL" sz="2000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</a:br>
            <a:endParaRPr lang="pl-PL" sz="2000" spc="-10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rgbClr val="F9F9F9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</a:endParaRP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4294967295"/>
          </p:nvPr>
        </p:nvSpPr>
        <p:spPr>
          <a:xfrm>
            <a:off x="468313" y="1412875"/>
            <a:ext cx="8207375" cy="4692650"/>
          </a:xfrm>
        </p:spPr>
        <p:txBody>
          <a:bodyPr>
            <a:normAutofit fontScale="85000" lnSpcReduction="10000"/>
          </a:bodyPr>
          <a:lstStyle/>
          <a:p>
            <a:pPr marL="273050" indent="-273050" eaLnBrk="1" hangingPunct="1">
              <a:lnSpc>
                <a:spcPct val="90000"/>
              </a:lnSpc>
              <a:defRPr/>
            </a:pPr>
            <a:r>
              <a:rPr lang="pl-PL" dirty="0" smtClean="0"/>
              <a:t>Podstawą systemu Platona było przyjęcie, </a:t>
            </a:r>
          </a:p>
          <a:p>
            <a:pPr marL="273050" indent="-273050" eaLnBrk="1" hangingPunct="1">
              <a:lnSpc>
                <a:spcPct val="90000"/>
              </a:lnSpc>
              <a:buFont typeface="Wingdings 2" pitchFamily="18" charset="2"/>
              <a:buNone/>
              <a:defRPr/>
            </a:pPr>
            <a:r>
              <a:rPr lang="pl-PL" dirty="0" smtClean="0"/>
              <a:t>   że prawdziwy wieczny byt to idee.</a:t>
            </a:r>
          </a:p>
          <a:p>
            <a:pPr marL="273050" indent="-273050" eaLnBrk="1" hangingPunct="1">
              <a:lnSpc>
                <a:spcPct val="90000"/>
              </a:lnSpc>
              <a:defRPr/>
            </a:pPr>
            <a:r>
              <a:rPr lang="pl-PL" dirty="0" smtClean="0"/>
              <a:t>Dusza jest nieśmiertelna, ona jest motorem</a:t>
            </a:r>
          </a:p>
          <a:p>
            <a:pPr marL="273050" indent="-273050" eaLnBrk="1" hangingPunct="1">
              <a:lnSpc>
                <a:spcPct val="90000"/>
              </a:lnSpc>
              <a:buFont typeface="Wingdings 2" pitchFamily="18" charset="2"/>
              <a:buNone/>
              <a:defRPr/>
            </a:pPr>
            <a:r>
              <a:rPr lang="pl-PL" dirty="0" smtClean="0"/>
              <a:t>   napędzającym ciało.</a:t>
            </a:r>
          </a:p>
          <a:p>
            <a:pPr marL="273050" indent="-273050" eaLnBrk="1" hangingPunct="1">
              <a:lnSpc>
                <a:spcPct val="90000"/>
              </a:lnSpc>
              <a:defRPr/>
            </a:pPr>
            <a:r>
              <a:rPr lang="pl-PL" dirty="0" smtClean="0"/>
              <a:t>Dusza, zanim przyoblekła się w ciało</a:t>
            </a:r>
          </a:p>
          <a:p>
            <a:pPr marL="273050" indent="-273050" eaLnBrk="1" hangingPunct="1">
              <a:lnSpc>
                <a:spcPct val="90000"/>
              </a:lnSpc>
              <a:buFont typeface="Wingdings 2" pitchFamily="18" charset="2"/>
              <a:buNone/>
              <a:defRPr/>
            </a:pPr>
            <a:r>
              <a:rPr lang="pl-PL" dirty="0" smtClean="0"/>
              <a:t>   i zamieszkała w nim, niczym "ślimak</a:t>
            </a:r>
          </a:p>
          <a:p>
            <a:pPr marL="273050" indent="-273050" eaLnBrk="1" hangingPunct="1">
              <a:lnSpc>
                <a:spcPct val="90000"/>
              </a:lnSpc>
              <a:buFont typeface="Wingdings 2" pitchFamily="18" charset="2"/>
              <a:buNone/>
              <a:defRPr/>
            </a:pPr>
            <a:r>
              <a:rPr lang="pl-PL" dirty="0" smtClean="0"/>
              <a:t>   w skorupie", przebywała  w świecie idei.</a:t>
            </a:r>
          </a:p>
          <a:p>
            <a:pPr marL="273050" indent="-273050" eaLnBrk="1" hangingPunct="1">
              <a:lnSpc>
                <a:spcPct val="90000"/>
              </a:lnSpc>
              <a:defRPr/>
            </a:pPr>
            <a:r>
              <a:rPr lang="pl-PL" dirty="0" smtClean="0"/>
              <a:t>Dusza, zstępując w ciało, zapomina </a:t>
            </a:r>
          </a:p>
          <a:p>
            <a:pPr marL="273050" indent="-273050" eaLnBrk="1" hangingPunct="1">
              <a:lnSpc>
                <a:spcPct val="90000"/>
              </a:lnSpc>
              <a:buFont typeface="Wingdings 2" pitchFamily="18" charset="2"/>
              <a:buNone/>
              <a:defRPr/>
            </a:pPr>
            <a:r>
              <a:rPr lang="pl-PL" dirty="0" smtClean="0"/>
              <a:t>   o wszystkim, czego nauczyła się w świecie idei.</a:t>
            </a:r>
          </a:p>
          <a:p>
            <a:pPr marL="273050" indent="-273050" eaLnBrk="1" hangingPunct="1">
              <a:lnSpc>
                <a:spcPct val="90000"/>
              </a:lnSpc>
              <a:defRPr/>
            </a:pPr>
            <a:r>
              <a:rPr lang="pl-PL" dirty="0" smtClean="0"/>
              <a:t>Dusza, chcąc zdobyć wiedzę, musi odtworzyć to, </a:t>
            </a:r>
          </a:p>
          <a:p>
            <a:pPr marL="273050" indent="-273050" eaLnBrk="1" hangingPunct="1">
              <a:lnSpc>
                <a:spcPct val="90000"/>
              </a:lnSpc>
              <a:buFont typeface="Wingdings 2" pitchFamily="18" charset="2"/>
              <a:buNone/>
              <a:defRPr/>
            </a:pPr>
            <a:r>
              <a:rPr lang="pl-PL" dirty="0" smtClean="0"/>
              <a:t>   czego doświadczała w świecie idei.</a:t>
            </a:r>
          </a:p>
        </p:txBody>
      </p:sp>
      <p:sp>
        <p:nvSpPr>
          <p:cNvPr id="3" name="Tytuł 2"/>
          <p:cNvSpPr>
            <a:spLocks noGrp="1"/>
          </p:cNvSpPr>
          <p:nvPr>
            <p:ph type="title" idx="4294967295"/>
          </p:nvPr>
        </p:nvSpPr>
        <p:spPr>
          <a:xfrm>
            <a:off x="683568" y="0"/>
            <a:ext cx="8229600" cy="1219200"/>
          </a:xfrm>
          <a:ln w="6350" cap="rnd"/>
        </p:spPr>
        <p:txBody>
          <a:bodyPr vert="horz" rtlCol="0" anchor="b" anchorCtr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4200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Poglądy</a:t>
            </a:r>
            <a:endParaRPr lang="pl-PL" sz="4200" spc="-10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rgbClr val="F9F9F9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</a:endParaRP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ymbol zastępczy zawartości 1"/>
          <p:cNvSpPr>
            <a:spLocks noGrp="1"/>
          </p:cNvSpPr>
          <p:nvPr>
            <p:ph idx="4294967295"/>
          </p:nvPr>
        </p:nvSpPr>
        <p:spPr>
          <a:xfrm>
            <a:off x="323850" y="836613"/>
            <a:ext cx="8820150" cy="5813425"/>
          </a:xfrm>
        </p:spPr>
        <p:txBody>
          <a:bodyPr/>
          <a:lstStyle/>
          <a:p>
            <a:pPr marL="273050" indent="-273050" eaLnBrk="1" hangingPunct="1"/>
            <a:r>
              <a:rPr lang="pl-PL" smtClean="0"/>
              <a:t>Platon twierdził, że idee są nieśmiertelne.</a:t>
            </a:r>
          </a:p>
          <a:p>
            <a:pPr marL="273050" indent="-273050" eaLnBrk="1" hangingPunct="1"/>
            <a:r>
              <a:rPr lang="pl-PL" smtClean="0"/>
              <a:t>Idee są wieczne i niezmienne.</a:t>
            </a:r>
          </a:p>
          <a:p>
            <a:pPr marL="273050" indent="-273050" eaLnBrk="1" hangingPunct="1"/>
            <a:r>
              <a:rPr lang="pl-PL" smtClean="0"/>
              <a:t>Idee tworzą hierarchię – najwyższą ideą jest                 idea dobra, obdarzająca inne idee bytem                        i poznawalnością.                                                </a:t>
            </a:r>
          </a:p>
          <a:p>
            <a:pPr marL="273050" indent="-273050" eaLnBrk="1" hangingPunct="1"/>
            <a:r>
              <a:rPr lang="pl-PL" smtClean="0"/>
              <a:t>Zmysłami poznajemy rzeczy,                                                                                                                         </a:t>
            </a:r>
          </a:p>
          <a:p>
            <a:pPr marL="273050" indent="-273050" eaLnBrk="1" hangingPunct="1">
              <a:buFont typeface="Wingdings 2" pitchFamily="18" charset="2"/>
              <a:buNone/>
            </a:pPr>
            <a:r>
              <a:rPr lang="pl-PL" smtClean="0"/>
              <a:t>   idee dostępne są tylko </a:t>
            </a:r>
            <a:br>
              <a:rPr lang="pl-PL" smtClean="0"/>
            </a:br>
            <a:r>
              <a:rPr lang="pl-PL" smtClean="0"/>
              <a:t>naszym myślom.</a:t>
            </a:r>
            <a:br>
              <a:rPr lang="pl-PL" smtClean="0"/>
            </a:br>
            <a:endParaRPr lang="pl-PL" smtClean="0"/>
          </a:p>
          <a:p>
            <a:pPr marL="273050" indent="-273050" eaLnBrk="1" hangingPunct="1">
              <a:buFont typeface="Wingdings 2" pitchFamily="18" charset="2"/>
              <a:buNone/>
            </a:pPr>
            <a:endParaRPr lang="pl-PL" smtClean="0"/>
          </a:p>
          <a:p>
            <a:pPr marL="273050" indent="-273050" eaLnBrk="1" hangingPunct="1">
              <a:buFont typeface="Wingdings 2" pitchFamily="18" charset="2"/>
              <a:buNone/>
            </a:pPr>
            <a:endParaRPr lang="pl-PL" smtClean="0"/>
          </a:p>
        </p:txBody>
      </p:sp>
      <p:sp>
        <p:nvSpPr>
          <p:cNvPr id="3" name="Tytuł 2"/>
          <p:cNvSpPr>
            <a:spLocks noGrp="1"/>
          </p:cNvSpPr>
          <p:nvPr>
            <p:ph type="title" idx="4294967295"/>
          </p:nvPr>
        </p:nvSpPr>
        <p:spPr>
          <a:xfrm>
            <a:off x="323528" y="0"/>
            <a:ext cx="3352800" cy="862013"/>
          </a:xfrm>
          <a:ln w="6350" cap="rnd"/>
        </p:spPr>
        <p:txBody>
          <a:bodyPr vert="horz" rtlCol="0" anchor="b" anchorCtr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4200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Twierdzenia</a:t>
            </a:r>
            <a:endParaRPr lang="pl-PL" sz="4200" spc="-10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rgbClr val="F9F9F9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</a:endParaRPr>
          </a:p>
        </p:txBody>
      </p:sp>
      <p:pic>
        <p:nvPicPr>
          <p:cNvPr id="8397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11863" y="2997200"/>
            <a:ext cx="2708275" cy="367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 idx="4294967295"/>
          </p:nvPr>
        </p:nvSpPr>
        <p:spPr>
          <a:xfrm>
            <a:off x="0" y="2786063"/>
            <a:ext cx="8229600" cy="1219200"/>
          </a:xfrm>
          <a:ln w="6350" cap="rnd"/>
        </p:spPr>
        <p:txBody>
          <a:bodyPr vert="horz" rtlCol="0" anchor="b" anchorCtr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4200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/>
            </a:r>
            <a:br>
              <a:rPr lang="pl-PL" sz="4200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</a:br>
            <a:r>
              <a:rPr lang="pl-PL" sz="4200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/>
            </a:r>
            <a:br>
              <a:rPr lang="pl-PL" sz="4200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</a:br>
            <a:r>
              <a:rPr lang="pl-PL" sz="4200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/>
            </a:r>
            <a:br>
              <a:rPr lang="pl-PL" sz="4200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</a:br>
            <a:r>
              <a:rPr lang="pl-PL" sz="4200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/>
            </a:r>
            <a:br>
              <a:rPr lang="pl-PL" sz="4200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</a:br>
            <a:r>
              <a:rPr lang="pl-PL" sz="4200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/>
            </a:r>
            <a:br>
              <a:rPr lang="pl-PL" sz="4200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</a:br>
            <a:r>
              <a:rPr lang="pl-PL" sz="4200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  Wielki myśliciel</a:t>
            </a:r>
            <a:endParaRPr lang="pl-PL" sz="4200" spc="-10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rgbClr val="F9F9F9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</a:endParaRPr>
          </a:p>
        </p:txBody>
      </p:sp>
      <p:pic>
        <p:nvPicPr>
          <p:cNvPr id="86019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6948488" y="333375"/>
            <a:ext cx="1857375" cy="2608263"/>
          </a:xfrm>
        </p:spPr>
      </p:pic>
      <p:pic>
        <p:nvPicPr>
          <p:cNvPr id="86020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86188" y="214313"/>
            <a:ext cx="2867025" cy="395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1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7188" y="4071938"/>
            <a:ext cx="1714500" cy="240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2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24525" y="4437063"/>
            <a:ext cx="28575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3" name="Picture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357438" y="4429125"/>
            <a:ext cx="1428750" cy="199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4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451725" y="2997200"/>
            <a:ext cx="974725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5" name="Picture 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286250" y="4786313"/>
            <a:ext cx="952500" cy="138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6" name="Picture 11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42875" y="142875"/>
            <a:ext cx="3214688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0">
              <a:srgbClr val="FFFF66"/>
            </a:gs>
            <a:gs pos="100000">
              <a:srgbClr val="FDB80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7900" y="620713"/>
            <a:ext cx="4022725" cy="536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67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0" y="4005263"/>
            <a:ext cx="3744913" cy="3311525"/>
          </a:xfrm>
        </p:spPr>
        <p:txBody>
          <a:bodyPr/>
          <a:lstStyle/>
          <a:p>
            <a:pPr marL="0" indent="0" algn="ctr" eaLnBrk="1" hangingPunct="1">
              <a:buFont typeface="Wingdings 2" pitchFamily="18" charset="2"/>
              <a:buNone/>
            </a:pPr>
            <a:r>
              <a:rPr lang="pl-PL" smtClean="0">
                <a:latin typeface="Tw Cen MT" pitchFamily="34" charset="-18"/>
              </a:rPr>
              <a:t>  ur. 384 p.n.e. </a:t>
            </a:r>
          </a:p>
          <a:p>
            <a:pPr marL="0" indent="0" algn="ctr" eaLnBrk="1" hangingPunct="1">
              <a:buFont typeface="Wingdings 2" pitchFamily="18" charset="2"/>
              <a:buNone/>
            </a:pPr>
            <a:r>
              <a:rPr lang="pl-PL" smtClean="0">
                <a:latin typeface="Tw Cen MT" pitchFamily="34" charset="-18"/>
              </a:rPr>
              <a:t>  zm. 322 p.n.e. </a:t>
            </a:r>
          </a:p>
        </p:txBody>
      </p:sp>
      <p:sp>
        <p:nvSpPr>
          <p:cNvPr id="88068" name="WordArt 5"/>
          <p:cNvSpPr>
            <a:spLocks noChangeArrowheads="1" noChangeShapeType="1" noTextEdit="1"/>
          </p:cNvSpPr>
          <p:nvPr/>
        </p:nvSpPr>
        <p:spPr bwMode="auto">
          <a:xfrm>
            <a:off x="179388" y="765175"/>
            <a:ext cx="4392612" cy="273685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pl-PL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Impact"/>
              </a:rPr>
              <a:t>Arystoteles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0">
              <a:srgbClr val="FFFF66"/>
            </a:gs>
            <a:gs pos="100000">
              <a:srgbClr val="FDB80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27088" y="188913"/>
            <a:ext cx="7499350" cy="1143000"/>
          </a:xfrm>
          <a:noFill/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pl-PL" sz="5800" smtClean="0">
                <a:effectLst/>
                <a:latin typeface="Tw Cen MT" pitchFamily="34" charset="-18"/>
              </a:rPr>
              <a:t>  Kim był?</a:t>
            </a:r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95288" y="1357313"/>
            <a:ext cx="3890962" cy="4879975"/>
          </a:xfrm>
        </p:spPr>
        <p:txBody>
          <a:bodyPr/>
          <a:lstStyle/>
          <a:p>
            <a:pPr marL="179388" indent="-342900" algn="ctr"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pl-PL" sz="2800" smtClean="0">
                <a:latin typeface="Tw Cen MT" pitchFamily="34" charset="-18"/>
              </a:rPr>
              <a:t>  Jeden z trzech, </a:t>
            </a:r>
          </a:p>
          <a:p>
            <a:pPr marL="179388" indent="-342900" algn="ctr"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pl-PL" sz="2800" smtClean="0">
                <a:latin typeface="Tw Cen MT" pitchFamily="34" charset="-18"/>
              </a:rPr>
              <a:t>obok Platona i Sokratesa, najsławniejszych filozofów greckich. Stworzył opozycyjny </a:t>
            </a:r>
          </a:p>
          <a:p>
            <a:pPr marL="179388" indent="-342900" algn="ctr"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pl-PL" sz="2800" smtClean="0">
                <a:latin typeface="Tw Cen MT" pitchFamily="34" charset="-18"/>
              </a:rPr>
              <a:t>do platonizmu</a:t>
            </a:r>
          </a:p>
          <a:p>
            <a:pPr marL="179388" indent="-342900" algn="ctr"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pl-PL" sz="2800" smtClean="0">
                <a:latin typeface="Tw Cen MT" pitchFamily="34" charset="-18"/>
              </a:rPr>
              <a:t>i równie spójny system filozoficzny, który bardzo silnie wpłynął</a:t>
            </a:r>
          </a:p>
          <a:p>
            <a:pPr marL="179388" indent="-342900" algn="ctr"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pl-PL" sz="2800" smtClean="0">
                <a:latin typeface="Tw Cen MT" pitchFamily="34" charset="-18"/>
              </a:rPr>
              <a:t> na filozofię i naukę europejską.</a:t>
            </a:r>
            <a:r>
              <a:rPr lang="pl-PL" sz="2800" smtClean="0"/>
              <a:t> </a:t>
            </a:r>
          </a:p>
        </p:txBody>
      </p:sp>
      <p:pic>
        <p:nvPicPr>
          <p:cNvPr id="90116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9700" y="1484313"/>
            <a:ext cx="3551238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7" name="Rectangle 6"/>
          <p:cNvSpPr>
            <a:spLocks noChangeArrowheads="1"/>
          </p:cNvSpPr>
          <p:nvPr/>
        </p:nvSpPr>
        <p:spPr bwMode="auto">
          <a:xfrm>
            <a:off x="5786438" y="6092825"/>
            <a:ext cx="238918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pl-PL">
                <a:latin typeface="Tw Cen MT" pitchFamily="34" charset="-18"/>
              </a:rPr>
              <a:t>Arystoteles,</a:t>
            </a:r>
          </a:p>
          <a:p>
            <a:pPr algn="ctr"/>
            <a:r>
              <a:rPr lang="pl-PL">
                <a:latin typeface="Tw Cen MT" pitchFamily="34" charset="-18"/>
              </a:rPr>
              <a:t>obraz Francesco Hayez </a:t>
            </a: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0">
              <a:srgbClr val="FFFF66"/>
            </a:gs>
            <a:gs pos="100000">
              <a:srgbClr val="FDB80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32363" y="1412875"/>
            <a:ext cx="3879850" cy="414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3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914400" y="341313"/>
            <a:ext cx="8229600" cy="1143000"/>
          </a:xfrm>
          <a:noFill/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pl-PL" sz="5800" smtClean="0">
                <a:effectLst/>
                <a:latin typeface="Tw Cen MT" pitchFamily="34" charset="-18"/>
              </a:rPr>
              <a:t> Początek</a:t>
            </a:r>
          </a:p>
        </p:txBody>
      </p:sp>
      <p:sp>
        <p:nvSpPr>
          <p:cNvPr id="9216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700213"/>
            <a:ext cx="4619625" cy="3673475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spcBef>
                <a:spcPct val="0"/>
              </a:spcBef>
              <a:buFont typeface="Wingdings 2" pitchFamily="18" charset="2"/>
              <a:buNone/>
            </a:pPr>
            <a:r>
              <a:rPr lang="pl-PL" sz="2400" smtClean="0">
                <a:latin typeface="Tw Cen MT" pitchFamily="34" charset="-18"/>
              </a:rPr>
              <a:t>	Arystoteles urodził się                            w roku 384 p.n.e. w greckiej kolonii Stagira (τα Στάγειρα) (dlatego mówi się o nim także Stagiryta), położonej u wybrzeży Tracji. Jego ojciec Nikomachos 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 typeface="Wingdings 2" pitchFamily="18" charset="2"/>
              <a:buNone/>
            </a:pPr>
            <a:r>
              <a:rPr lang="pl-PL" sz="2400" smtClean="0">
                <a:latin typeface="Tw Cen MT" pitchFamily="34" charset="-18"/>
              </a:rPr>
              <a:t>   był nadwornym lekarzem macedońskiego króla Amyntasa. Matka Arystotelesa miała                     na imię Phaestis (Fajstiada). </a:t>
            </a:r>
          </a:p>
        </p:txBody>
      </p:sp>
      <p:sp>
        <p:nvSpPr>
          <p:cNvPr id="92165" name="Rectangle 6"/>
          <p:cNvSpPr>
            <a:spLocks noChangeArrowheads="1"/>
          </p:cNvSpPr>
          <p:nvPr/>
        </p:nvSpPr>
        <p:spPr bwMode="auto">
          <a:xfrm>
            <a:off x="4932363" y="5734050"/>
            <a:ext cx="421163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pl-PL"/>
              <a:t>Arystoteles z popiersiem Homera  obraz Rembrandta z 1653r.</a:t>
            </a:r>
          </a:p>
        </p:txBody>
      </p:sp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0">
              <a:srgbClr val="FFFF66"/>
            </a:gs>
            <a:gs pos="100000">
              <a:srgbClr val="FDB80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27088" y="188913"/>
            <a:ext cx="7561262" cy="1143000"/>
          </a:xfrm>
          <a:noFill/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pl-PL" sz="5800" smtClean="0">
                <a:effectLst/>
                <a:latin typeface="Tw Cen MT" pitchFamily="34" charset="-18"/>
              </a:rPr>
              <a:t>Młodość</a:t>
            </a:r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557338"/>
            <a:ext cx="9144000" cy="4824412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spcBef>
                <a:spcPct val="0"/>
              </a:spcBef>
              <a:buFont typeface="Wingdings 2" pitchFamily="18" charset="2"/>
              <a:buNone/>
            </a:pPr>
            <a:r>
              <a:rPr lang="pl-PL" sz="2800" smtClean="0">
                <a:latin typeface="Tw Cen MT" pitchFamily="34" charset="-18"/>
              </a:rPr>
              <a:t>W wieku 17 lat Arystoteles został wysłany do Aten,                   aby odebrać staranne wykształcenie 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 typeface="Wingdings 2" pitchFamily="18" charset="2"/>
              <a:buNone/>
            </a:pPr>
            <a:r>
              <a:rPr lang="pl-PL" sz="2800" smtClean="0">
                <a:latin typeface="Tw Cen MT" pitchFamily="34" charset="-18"/>
              </a:rPr>
              <a:t>w Akademii Platońskiej. W Akademii Arystoteles spędził                 w sumie 20 lat, w czasie których najpierw był studentem, potem asystentem Platona,                                                         aż w końcu stał się samodzielnym wykładowcą.                     Po śmierci Platona był naturalnym pretendentem                   do objęcia pozycji rektora Akademii – jednak inni jej członkowie zdecydowali się wybrać na to stanowisko siostrzeńca Platona, ze względu na dużą rozbieżność wypracowanego przez Arystotelesa systemu filozoficznego 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 typeface="Wingdings 2" pitchFamily="18" charset="2"/>
              <a:buNone/>
            </a:pPr>
            <a:r>
              <a:rPr lang="pl-PL" sz="2800" smtClean="0">
                <a:latin typeface="Tw Cen MT" pitchFamily="34" charset="-18"/>
              </a:rPr>
              <a:t>z systemem Platona.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 typeface="Wingdings 2" pitchFamily="18" charset="2"/>
              <a:buNone/>
            </a:pPr>
            <a:endParaRPr lang="pl-PL" sz="2800" smtClean="0">
              <a:latin typeface="Tw Cen MT" pitchFamily="34" charset="-18"/>
            </a:endParaRP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 typeface="Wingdings 2" pitchFamily="18" charset="2"/>
              <a:buNone/>
            </a:pPr>
            <a:endParaRPr lang="pl-PL" sz="2800" smtClean="0">
              <a:latin typeface="Tw Cen MT" pitchFamily="34" charset="-18"/>
            </a:endParaRP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 typeface="Wingdings 2" pitchFamily="18" charset="2"/>
              <a:buNone/>
            </a:pPr>
            <a:endParaRPr lang="pl-PL" sz="2800" smtClean="0">
              <a:latin typeface="Tw Cen MT" pitchFamily="34" charset="-18"/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dirty="0" smtClean="0">
                <a:solidFill>
                  <a:schemeClr val="tx2">
                    <a:satMod val="130000"/>
                  </a:schemeClr>
                </a:solidFill>
              </a:rPr>
              <a:t>Zeus </a:t>
            </a:r>
            <a:endParaRPr lang="pl-PL" dirty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85750" y="1857375"/>
            <a:ext cx="5356225" cy="4525963"/>
          </a:xfrm>
        </p:spPr>
      </p:pic>
      <p:sp>
        <p:nvSpPr>
          <p:cNvPr id="22531" name="pole tekstowe 4"/>
          <p:cNvSpPr txBox="1">
            <a:spLocks noChangeArrowheads="1"/>
          </p:cNvSpPr>
          <p:nvPr/>
        </p:nvSpPr>
        <p:spPr bwMode="auto">
          <a:xfrm>
            <a:off x="5857875" y="2565400"/>
            <a:ext cx="2714625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3200">
                <a:latin typeface="Gill Sans MT" pitchFamily="34" charset="-18"/>
              </a:rPr>
              <a:t>Najwyższy</a:t>
            </a:r>
          </a:p>
          <a:p>
            <a:r>
              <a:rPr lang="pl-PL" sz="3200">
                <a:latin typeface="Gill Sans MT" pitchFamily="34" charset="-18"/>
              </a:rPr>
              <a:t>z bogów</a:t>
            </a:r>
          </a:p>
          <a:p>
            <a:r>
              <a:rPr lang="pl-PL" sz="3200">
                <a:latin typeface="Gill Sans MT" pitchFamily="34" charset="-18"/>
              </a:rPr>
              <a:t>w mitologii     greckiej,               władał błyskawicami.</a:t>
            </a:r>
          </a:p>
          <a:p>
            <a:endParaRPr lang="pl-PL">
              <a:latin typeface="Gill Sans MT" pitchFamily="34" charset="-18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0">
              <a:srgbClr val="FFFF66"/>
            </a:gs>
            <a:gs pos="100000">
              <a:srgbClr val="FDB80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331913" y="333375"/>
            <a:ext cx="5256212" cy="1143000"/>
          </a:xfrm>
          <a:noFill/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pl-PL" sz="5800" smtClean="0">
                <a:effectLst/>
                <a:latin typeface="Tw Cen MT" pitchFamily="34" charset="-18"/>
              </a:rPr>
              <a:t>Nauczyciel 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95288" y="1341438"/>
            <a:ext cx="4968875" cy="4924425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spcBef>
                <a:spcPct val="0"/>
              </a:spcBef>
              <a:buFont typeface="Wingdings 2" pitchFamily="18" charset="2"/>
              <a:buNone/>
            </a:pPr>
            <a:r>
              <a:rPr lang="pl-PL" sz="2400" smtClean="0">
                <a:latin typeface="Tw Cen MT" pitchFamily="34" charset="-18"/>
              </a:rPr>
              <a:t>	Arystoteles pracował następnie              jako nadworny lekarz i doradca Hermeasa – władcy kolonii Assos w Myzji, a po upadku Assos przeniósł się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 typeface="Wingdings 2" pitchFamily="18" charset="2"/>
              <a:buNone/>
            </a:pPr>
            <a:r>
              <a:rPr lang="pl-PL" sz="2400" smtClean="0">
                <a:latin typeface="Tw Cen MT" pitchFamily="34" charset="-18"/>
              </a:rPr>
              <a:t>do Macedonii, gdzie został osobistym nauczycielem Aleksandra III Macedońskiego.  W służbie tej pozostawał 7 lat 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 typeface="Wingdings 2" pitchFamily="18" charset="2"/>
              <a:buNone/>
            </a:pPr>
            <a:r>
              <a:rPr lang="pl-PL" sz="2400" smtClean="0">
                <a:latin typeface="Tw Cen MT" pitchFamily="34" charset="-18"/>
              </a:rPr>
              <a:t>  do przejęcia władzy                            przez Aleksandra, po czym wrócił 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 typeface="Wingdings 2" pitchFamily="18" charset="2"/>
              <a:buNone/>
            </a:pPr>
            <a:r>
              <a:rPr lang="pl-PL" sz="2400" smtClean="0">
                <a:latin typeface="Tw Cen MT" pitchFamily="34" charset="-18"/>
              </a:rPr>
              <a:t>do Aten. Aleksander do końca życia regularnie wymieniał listy                          z Arystotelesem, często słuchając jego rad. </a:t>
            </a:r>
          </a:p>
        </p:txBody>
      </p:sp>
      <p:pic>
        <p:nvPicPr>
          <p:cNvPr id="9626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8625" y="1268413"/>
            <a:ext cx="3246438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261" name="Rectangle 5"/>
          <p:cNvSpPr>
            <a:spLocks noChangeArrowheads="1"/>
          </p:cNvSpPr>
          <p:nvPr/>
        </p:nvSpPr>
        <p:spPr bwMode="auto">
          <a:xfrm>
            <a:off x="4929188" y="5643563"/>
            <a:ext cx="457200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>
                <a:latin typeface="Tw Cen MT" pitchFamily="34" charset="-18"/>
              </a:rPr>
              <a:t>Platon i Arystoteles - fragment fresku </a:t>
            </a:r>
          </a:p>
          <a:p>
            <a:pPr algn="ctr"/>
            <a:r>
              <a:rPr lang="pl-PL">
                <a:latin typeface="Tw Cen MT" pitchFamily="34" charset="-18"/>
              </a:rPr>
              <a:t>,,</a:t>
            </a:r>
            <a:r>
              <a:rPr lang="pl-PL" b="1" i="1">
                <a:latin typeface="Tw Cen MT" pitchFamily="34" charset="-18"/>
              </a:rPr>
              <a:t>Szkoła ateńska</a:t>
            </a:r>
            <a:r>
              <a:rPr lang="pl-PL" i="1">
                <a:latin typeface="Tw Cen MT" pitchFamily="34" charset="-18"/>
              </a:rPr>
              <a:t>”</a:t>
            </a:r>
            <a:r>
              <a:rPr lang="pl-PL">
                <a:latin typeface="Tw Cen MT" pitchFamily="34" charset="-18"/>
              </a:rPr>
              <a:t> </a:t>
            </a:r>
          </a:p>
          <a:p>
            <a:pPr algn="ctr"/>
            <a:r>
              <a:rPr lang="pl-PL">
                <a:latin typeface="Tw Cen MT" pitchFamily="34" charset="-18"/>
              </a:rPr>
              <a:t>Rafaela Santi </a:t>
            </a:r>
          </a:p>
        </p:txBody>
      </p:sp>
    </p:spTree>
  </p:cSld>
  <p:clrMapOvr>
    <a:masterClrMapping/>
  </p:clrMapOvr>
  <p:transition>
    <p:cover dir="ld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0">
              <a:srgbClr val="FFFF66"/>
            </a:gs>
            <a:gs pos="100000">
              <a:srgbClr val="FDB80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2339975" y="260350"/>
            <a:ext cx="5256213" cy="1143000"/>
          </a:xfrm>
          <a:noFill/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pl-PL" smtClean="0">
                <a:effectLst/>
                <a:latin typeface="Tw Cen MT" pitchFamily="34" charset="-18"/>
              </a:rPr>
              <a:t>  </a:t>
            </a:r>
            <a:r>
              <a:rPr lang="pl-PL" sz="4800" smtClean="0">
                <a:effectLst/>
                <a:latin typeface="Tw Cen MT" pitchFamily="34" charset="-18"/>
              </a:rPr>
              <a:t>Własna</a:t>
            </a:r>
            <a:r>
              <a:rPr lang="pl-PL" sz="4800" smtClean="0">
                <a:effectLst/>
              </a:rPr>
              <a:t> </a:t>
            </a:r>
            <a:r>
              <a:rPr lang="pl-PL" sz="4800" smtClean="0">
                <a:effectLst/>
                <a:latin typeface="Tw Cen MT" pitchFamily="34" charset="-18"/>
              </a:rPr>
              <a:t>szkoła</a:t>
            </a:r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68313" y="1628775"/>
            <a:ext cx="8207375" cy="4297363"/>
          </a:xfrm>
        </p:spPr>
        <p:txBody>
          <a:bodyPr/>
          <a:lstStyle/>
          <a:p>
            <a:pPr algn="ctr" eaLnBrk="1" hangingPunct="1">
              <a:buFont typeface="Wingdings 2" pitchFamily="18" charset="2"/>
              <a:buNone/>
            </a:pPr>
            <a:r>
              <a:rPr lang="pl-PL" sz="2800" smtClean="0">
                <a:latin typeface="Tw Cen MT" pitchFamily="34" charset="-18"/>
              </a:rPr>
              <a:t>Arystoteles założył w Atenach własną, konkurencyjną do Akademii, szkołę filozoficzną zwaną Liceum                   </a:t>
            </a:r>
            <a:br>
              <a:rPr lang="pl-PL" sz="2800" smtClean="0">
                <a:latin typeface="Tw Cen MT" pitchFamily="34" charset="-18"/>
              </a:rPr>
            </a:br>
            <a:r>
              <a:rPr lang="pl-PL" sz="2800" smtClean="0">
                <a:latin typeface="Tw Cen MT" pitchFamily="34" charset="-18"/>
              </a:rPr>
              <a:t> (gr. Λύκειον </a:t>
            </a:r>
            <a:r>
              <a:rPr lang="pl-PL" sz="2800" i="1" smtClean="0">
                <a:latin typeface="Tw Cen MT" pitchFamily="34" charset="-18"/>
              </a:rPr>
              <a:t>Lykeion</a:t>
            </a:r>
            <a:r>
              <a:rPr lang="pl-PL" sz="2800" smtClean="0">
                <a:latin typeface="Tw Cen MT" pitchFamily="34" charset="-18"/>
              </a:rPr>
              <a:t>, łac. </a:t>
            </a:r>
            <a:r>
              <a:rPr lang="pl-PL" sz="2800" i="1" smtClean="0">
                <a:latin typeface="Tw Cen MT" pitchFamily="34" charset="-18"/>
              </a:rPr>
              <a:t>Lyceum</a:t>
            </a:r>
            <a:r>
              <a:rPr lang="pl-PL" sz="2800" smtClean="0">
                <a:latin typeface="Tw Cen MT" pitchFamily="34" charset="-18"/>
              </a:rPr>
              <a:t>),                                         która była wspierana przez Aleksandra Macedońskiego i wkrótce przyćmiła Akademię.                   Po śmierci Aleksandra i upadku promacedońskiego rządu w Atenach Ateńczycy zamknęli Liceum, a sam Arystoteles musiał uciekać z miasta. Przeniósł się wtedy do Chalkis na wyspie Eubea, gdzie po dwóch latach zmarł. </a:t>
            </a: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0">
              <a:srgbClr val="FFFF66"/>
            </a:gs>
            <a:gs pos="100000">
              <a:srgbClr val="FDB80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900113" y="260350"/>
            <a:ext cx="6850062" cy="1143000"/>
          </a:xfrm>
          <a:noFill/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pl-PL" smtClean="0">
                <a:effectLst/>
                <a:latin typeface="Tw Cen MT" pitchFamily="34" charset="-18"/>
              </a:rPr>
              <a:t>Życie prywatne</a:t>
            </a:r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50825" y="1628775"/>
            <a:ext cx="4356100" cy="4525963"/>
          </a:xfrm>
        </p:spPr>
        <p:txBody>
          <a:bodyPr/>
          <a:lstStyle/>
          <a:p>
            <a:pPr marL="323850" indent="-342900" algn="ctr" eaLnBrk="1" hangingPunct="1">
              <a:lnSpc>
                <a:spcPct val="80000"/>
              </a:lnSpc>
              <a:spcBef>
                <a:spcPct val="0"/>
              </a:spcBef>
              <a:buFont typeface="Wingdings 2" pitchFamily="18" charset="2"/>
              <a:buNone/>
            </a:pPr>
            <a:r>
              <a:rPr lang="pl-PL" sz="2800" smtClean="0">
                <a:latin typeface="Tw Cen MT" pitchFamily="34" charset="-18"/>
              </a:rPr>
              <a:t>	W wieku około 28 lat ożenił się z młodszą </a:t>
            </a:r>
          </a:p>
          <a:p>
            <a:pPr marL="323850" indent="-342900" algn="ctr" eaLnBrk="1" hangingPunct="1">
              <a:lnSpc>
                <a:spcPct val="80000"/>
              </a:lnSpc>
              <a:spcBef>
                <a:spcPct val="0"/>
              </a:spcBef>
              <a:buFont typeface="Wingdings 2" pitchFamily="18" charset="2"/>
              <a:buNone/>
            </a:pPr>
            <a:r>
              <a:rPr lang="pl-PL" sz="2800" smtClean="0">
                <a:latin typeface="Tw Cen MT" pitchFamily="34" charset="-18"/>
              </a:rPr>
              <a:t>o 10 lat Pythias,                             z którą miał córkę, nazwaną </a:t>
            </a:r>
          </a:p>
          <a:p>
            <a:pPr marL="323850" indent="-342900" algn="ctr" eaLnBrk="1" hangingPunct="1">
              <a:lnSpc>
                <a:spcPct val="80000"/>
              </a:lnSpc>
              <a:spcBef>
                <a:spcPct val="0"/>
              </a:spcBef>
              <a:buFont typeface="Wingdings 2" pitchFamily="18" charset="2"/>
              <a:buNone/>
            </a:pPr>
            <a:r>
              <a:rPr lang="pl-PL" sz="2800" smtClean="0">
                <a:latin typeface="Tw Cen MT" pitchFamily="34" charset="-18"/>
              </a:rPr>
              <a:t>po matce Pythias. </a:t>
            </a:r>
          </a:p>
          <a:p>
            <a:pPr marL="323850" indent="-342900" algn="ctr" eaLnBrk="1" hangingPunct="1">
              <a:lnSpc>
                <a:spcPct val="80000"/>
              </a:lnSpc>
              <a:spcBef>
                <a:spcPct val="0"/>
              </a:spcBef>
              <a:buFont typeface="Wingdings 2" pitchFamily="18" charset="2"/>
              <a:buNone/>
            </a:pPr>
            <a:r>
              <a:rPr lang="pl-PL" sz="2800" smtClean="0">
                <a:latin typeface="Tw Cen MT" pitchFamily="34" charset="-18"/>
              </a:rPr>
              <a:t>Po śmierci żony Arystoteles związał się z Herpyllis, z którą miał syna Nikomachusa,               nazwanego tak </a:t>
            </a:r>
          </a:p>
          <a:p>
            <a:pPr marL="323850" indent="-342900" algn="ctr" eaLnBrk="1" hangingPunct="1">
              <a:lnSpc>
                <a:spcPct val="80000"/>
              </a:lnSpc>
              <a:spcBef>
                <a:spcPct val="0"/>
              </a:spcBef>
              <a:buFont typeface="Wingdings 2" pitchFamily="18" charset="2"/>
              <a:buNone/>
            </a:pPr>
            <a:r>
              <a:rPr lang="pl-PL" sz="2800" smtClean="0">
                <a:latin typeface="Tw Cen MT" pitchFamily="34" charset="-18"/>
              </a:rPr>
              <a:t>od imienia ojca Arystotelesa. </a:t>
            </a:r>
          </a:p>
        </p:txBody>
      </p:sp>
      <p:pic>
        <p:nvPicPr>
          <p:cNvPr id="10035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6825" y="1125538"/>
            <a:ext cx="341312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357" name="Rectangle 5"/>
          <p:cNvSpPr>
            <a:spLocks noChangeArrowheads="1"/>
          </p:cNvSpPr>
          <p:nvPr/>
        </p:nvSpPr>
        <p:spPr bwMode="auto">
          <a:xfrm>
            <a:off x="5643563" y="5846763"/>
            <a:ext cx="26638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l-PL">
                <a:latin typeface="Tw Cen MT" pitchFamily="34" charset="-18"/>
              </a:rPr>
              <a:t>Popiersie </a:t>
            </a:r>
            <a:r>
              <a:rPr lang="pl-PL" i="1">
                <a:latin typeface="Tw Cen MT" pitchFamily="34" charset="-18"/>
              </a:rPr>
              <a:t>Arystotelesa</a:t>
            </a:r>
            <a:r>
              <a:rPr lang="pl-PL"/>
              <a:t> </a:t>
            </a:r>
          </a:p>
        </p:txBody>
      </p:sp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 idx="4294967295"/>
          </p:nvPr>
        </p:nvSpPr>
        <p:spPr>
          <a:xfrm>
            <a:off x="251520" y="404664"/>
            <a:ext cx="8280400" cy="2089150"/>
          </a:xfrm>
        </p:spPr>
        <p:txBody>
          <a:bodyPr lIns="45720" rIns="228600" anchor="b">
            <a:no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sz="7200" dirty="0" smtClean="0">
                <a:solidFill>
                  <a:schemeClr val="accent1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Comic Sans MS" pitchFamily="66" charset="0"/>
                <a:cs typeface="DaunPenh" pitchFamily="2" charset="0"/>
              </a:rPr>
              <a:t>Recepty</a:t>
            </a:r>
            <a:br>
              <a:rPr lang="pl-PL" sz="7200" dirty="0" smtClean="0">
                <a:solidFill>
                  <a:schemeClr val="accent1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Comic Sans MS" pitchFamily="66" charset="0"/>
                <a:cs typeface="DaunPenh" pitchFamily="2" charset="0"/>
              </a:rPr>
            </a:br>
            <a:r>
              <a:rPr lang="pl-PL" sz="7200" dirty="0" smtClean="0">
                <a:solidFill>
                  <a:schemeClr val="accent1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Comic Sans MS" pitchFamily="66" charset="0"/>
                <a:cs typeface="DaunPenh" pitchFamily="2" charset="0"/>
              </a:rPr>
              <a:t>na szczęście</a:t>
            </a:r>
            <a:endParaRPr lang="pl-PL" sz="7200" dirty="0">
              <a:solidFill>
                <a:schemeClr val="accent1"/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latin typeface="Comic Sans MS" pitchFamily="66" charset="0"/>
              <a:cs typeface="DaunPenh" pitchFamily="2" charset="0"/>
            </a:endParaRPr>
          </a:p>
        </p:txBody>
      </p:sp>
      <p:pic>
        <p:nvPicPr>
          <p:cNvPr id="102403" name="Picture 2" descr="http://t0.gstatic.com/images?q=tbn:ANd9GcQmsMRtL8hCeTEKyoZVH-MfMoUn594hyRhheL2Dh_qcT91UGe7Esw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24075" y="2852738"/>
            <a:ext cx="4895850" cy="374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0" y="254000"/>
            <a:ext cx="8229600" cy="1143000"/>
          </a:xfrm>
        </p:spPr>
        <p:txBody>
          <a:bodyPr rIns="91440" anchor="b">
            <a:no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marL="54864" algn="ctr" eaLnBrk="1" fontAlgn="auto" hangingPunct="1">
              <a:spcAft>
                <a:spcPts val="0"/>
              </a:spcAft>
              <a:defRPr/>
            </a:pPr>
            <a:r>
              <a:rPr lang="pl-PL" sz="7200" dirty="0" smtClean="0">
                <a:solidFill>
                  <a:schemeClr val="accent1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Comic Sans MS" pitchFamily="66" charset="0"/>
              </a:rPr>
              <a:t>WSTĘP</a:t>
            </a:r>
            <a:endParaRPr lang="pl-PL" sz="7200" dirty="0">
              <a:solidFill>
                <a:schemeClr val="accent1"/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04451" name="Symbol zastępczy zawartości 2"/>
          <p:cNvSpPr>
            <a:spLocks noGrp="1"/>
          </p:cNvSpPr>
          <p:nvPr>
            <p:ph idx="4294967295"/>
          </p:nvPr>
        </p:nvSpPr>
        <p:spPr>
          <a:xfrm>
            <a:off x="3348038" y="2276475"/>
            <a:ext cx="5554662" cy="3463925"/>
          </a:xfrm>
        </p:spPr>
        <p:txBody>
          <a:bodyPr/>
          <a:lstStyle/>
          <a:p>
            <a:pPr marL="292100" indent="-292100" algn="ctr"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pl-PL" smtClean="0">
                <a:solidFill>
                  <a:schemeClr val="bg1"/>
                </a:solidFill>
                <a:latin typeface="Comic Sans MS" pitchFamily="66" charset="0"/>
              </a:rPr>
              <a:t>Starożytni Grecy starali się żyć według recept,                  czyli zasad, jak żyć dobrze i szczęśliwie.                   Niektórzy filozofowie znaleźli tę odpowiedź.    </a:t>
            </a:r>
          </a:p>
          <a:p>
            <a:pPr marL="292100" indent="-292100" algn="ctr"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pl-PL" smtClean="0">
                <a:solidFill>
                  <a:schemeClr val="bg1"/>
                </a:solidFill>
                <a:latin typeface="Comic Sans MS" pitchFamily="66" charset="0"/>
              </a:rPr>
              <a:t>   Byli to:</a:t>
            </a:r>
          </a:p>
        </p:txBody>
      </p:sp>
      <p:pic>
        <p:nvPicPr>
          <p:cNvPr id="104452" name="Picture 2" descr="http://t1.gstatic.com/images?q=tbn:ANd9GcTbDlrmmGGUlygQJHPosweuYH7dbpn5AkWeFtYWN4dfLS8nMnUz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825" y="1916113"/>
            <a:ext cx="3128963" cy="417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0" y="254000"/>
            <a:ext cx="8229600" cy="1143000"/>
          </a:xfrm>
        </p:spPr>
        <p:txBody>
          <a:bodyPr rIns="91440" anchor="b">
            <a:no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marL="54864" algn="ctr" eaLnBrk="1" fontAlgn="auto" hangingPunct="1">
              <a:spcAft>
                <a:spcPts val="0"/>
              </a:spcAft>
              <a:defRPr/>
            </a:pPr>
            <a:r>
              <a:rPr lang="pl-PL" sz="7200" dirty="0" smtClean="0">
                <a:solidFill>
                  <a:schemeClr val="accent1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Comic Sans MS" pitchFamily="66" charset="0"/>
              </a:rPr>
              <a:t>Zenon z Kitionu</a:t>
            </a:r>
            <a:endParaRPr lang="pl-PL" sz="7200" dirty="0">
              <a:solidFill>
                <a:schemeClr val="accent1"/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06499" name="Symbol zastępczy zawartości 2"/>
          <p:cNvSpPr>
            <a:spLocks noGrp="1"/>
          </p:cNvSpPr>
          <p:nvPr>
            <p:ph idx="4294967295"/>
          </p:nvPr>
        </p:nvSpPr>
        <p:spPr>
          <a:xfrm>
            <a:off x="250825" y="1484313"/>
            <a:ext cx="5868988" cy="5184775"/>
          </a:xfrm>
        </p:spPr>
        <p:txBody>
          <a:bodyPr/>
          <a:lstStyle/>
          <a:p>
            <a:pPr marL="292100" indent="-292100"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pl-PL" smtClean="0">
                <a:solidFill>
                  <a:schemeClr val="bg1"/>
                </a:solidFill>
                <a:latin typeface="Comic Sans MS" pitchFamily="66" charset="0"/>
              </a:rPr>
              <a:t> Zenon z Kitionu (ok.3w. p.n.e) był twórcą stoicyzmu.                Sądził on, że:</a:t>
            </a:r>
          </a:p>
          <a:p>
            <a:pPr marL="292100" indent="-292100" eaLnBrk="1" hangingPunct="1">
              <a:lnSpc>
                <a:spcPct val="90000"/>
              </a:lnSpc>
            </a:pPr>
            <a:r>
              <a:rPr lang="pl-PL" smtClean="0">
                <a:solidFill>
                  <a:schemeClr val="bg1"/>
                </a:solidFill>
                <a:latin typeface="Comic Sans MS" pitchFamily="66" charset="0"/>
              </a:rPr>
              <a:t> bogowie są odpowiedzialni   za nasze życie</a:t>
            </a:r>
          </a:p>
          <a:p>
            <a:pPr marL="292100" indent="-292100" eaLnBrk="1" hangingPunct="1">
              <a:lnSpc>
                <a:spcPct val="90000"/>
              </a:lnSpc>
            </a:pPr>
            <a:r>
              <a:rPr lang="pl-PL" smtClean="0">
                <a:solidFill>
                  <a:schemeClr val="bg1"/>
                </a:solidFill>
                <a:latin typeface="Comic Sans MS" pitchFamily="66" charset="0"/>
              </a:rPr>
              <a:t> światem rządzi przeznaczenie</a:t>
            </a:r>
          </a:p>
          <a:p>
            <a:pPr marL="292100" indent="-292100" eaLnBrk="1" hangingPunct="1">
              <a:lnSpc>
                <a:spcPct val="90000"/>
              </a:lnSpc>
            </a:pPr>
            <a:r>
              <a:rPr lang="pl-PL" smtClean="0">
                <a:solidFill>
                  <a:schemeClr val="bg1"/>
                </a:solidFill>
                <a:latin typeface="Comic Sans MS" pitchFamily="66" charset="0"/>
              </a:rPr>
              <a:t> nie powinno się nakłaniać biegu świata do własnej woli, lecz własną wolę do biegu świata.</a:t>
            </a:r>
          </a:p>
          <a:p>
            <a:pPr marL="292100" indent="-292100" eaLnBrk="1" hangingPunct="1">
              <a:lnSpc>
                <a:spcPct val="90000"/>
              </a:lnSpc>
              <a:buFont typeface="Wingdings 2" pitchFamily="18" charset="2"/>
              <a:buNone/>
            </a:pPr>
            <a:endParaRPr lang="pl-PL" smtClean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106500" name="Picture 2" descr="http://t0.gstatic.com/images?q=tbn:ANd9GcTLLx0HY4TXqyGgnvyDenkVAVUwqrR3ctEmtEmm0r1tvZZaX8B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72225" y="1700213"/>
            <a:ext cx="2597150" cy="498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914400" y="260350"/>
            <a:ext cx="8229600" cy="1143000"/>
          </a:xfrm>
        </p:spPr>
        <p:txBody>
          <a:bodyPr rIns="91440" anchor="b">
            <a:no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marL="54864" algn="ctr" eaLnBrk="1" fontAlgn="auto" hangingPunct="1">
              <a:spcAft>
                <a:spcPts val="0"/>
              </a:spcAft>
              <a:defRPr/>
            </a:pPr>
            <a:r>
              <a:rPr lang="pl-PL" sz="72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Zenon z Kitionu </a:t>
            </a:r>
            <a:r>
              <a:rPr lang="pl-PL" sz="54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c.d.</a:t>
            </a:r>
            <a:endParaRPr lang="pl-PL" sz="54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08547" name="Symbol zastępczy zawartości 2"/>
          <p:cNvSpPr>
            <a:spLocks noGrp="1"/>
          </p:cNvSpPr>
          <p:nvPr>
            <p:ph idx="4294967295"/>
          </p:nvPr>
        </p:nvSpPr>
        <p:spPr>
          <a:xfrm>
            <a:off x="3708400" y="1889125"/>
            <a:ext cx="4989513" cy="4968875"/>
          </a:xfrm>
        </p:spPr>
        <p:txBody>
          <a:bodyPr/>
          <a:lstStyle/>
          <a:p>
            <a:pPr marL="292100" indent="-292100" eaLnBrk="1" hangingPunct="1"/>
            <a:r>
              <a:rPr lang="pl-PL" smtClean="0">
                <a:solidFill>
                  <a:schemeClr val="bg1"/>
                </a:solidFill>
                <a:latin typeface="Comic Sans MS" pitchFamily="66" charset="0"/>
              </a:rPr>
              <a:t> należy dostosować się do powszechnych praw, by życie upłynęło                    w szczęściu</a:t>
            </a:r>
          </a:p>
          <a:p>
            <a:pPr marL="292100" indent="-292100" eaLnBrk="1" hangingPunct="1"/>
            <a:r>
              <a:rPr lang="pl-PL" smtClean="0">
                <a:solidFill>
                  <a:schemeClr val="bg1"/>
                </a:solidFill>
                <a:latin typeface="Comic Sans MS" pitchFamily="66" charset="0"/>
              </a:rPr>
              <a:t> ważne są cnota                        i rozum</a:t>
            </a:r>
          </a:p>
          <a:p>
            <a:pPr marL="292100" indent="-292100" eaLnBrk="1" hangingPunct="1"/>
            <a:r>
              <a:rPr lang="pl-PL" smtClean="0">
                <a:solidFill>
                  <a:schemeClr val="bg1"/>
                </a:solidFill>
                <a:latin typeface="Comic Sans MS" pitchFamily="66" charset="0"/>
              </a:rPr>
              <a:t> ideałem jest życie wolne od afektów</a:t>
            </a:r>
          </a:p>
        </p:txBody>
      </p:sp>
      <p:pic>
        <p:nvPicPr>
          <p:cNvPr id="108548" name="Picture 2" descr="http://t1.gstatic.com/images?q=tbn:ANd9GcTQxsp1qvQJOk2y4wcLBQeLAIKHGFVk7q6rFXh9p_L4jSsNrfR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1773238"/>
            <a:ext cx="3455987" cy="4926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0" y="254000"/>
            <a:ext cx="8229600" cy="1143000"/>
          </a:xfrm>
        </p:spPr>
        <p:txBody>
          <a:bodyPr rIns="91440" anchor="b">
            <a:no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marL="54864" algn="ctr" eaLnBrk="1" fontAlgn="auto" hangingPunct="1">
              <a:spcAft>
                <a:spcPts val="0"/>
              </a:spcAft>
              <a:defRPr/>
            </a:pPr>
            <a:r>
              <a:rPr lang="pl-PL" sz="72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Epikur</a:t>
            </a:r>
            <a:endParaRPr lang="pl-PL" sz="72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10595" name="Symbol zastępczy zawartości 2"/>
          <p:cNvSpPr>
            <a:spLocks noGrp="1"/>
          </p:cNvSpPr>
          <p:nvPr>
            <p:ph idx="4294967295"/>
          </p:nvPr>
        </p:nvSpPr>
        <p:spPr>
          <a:xfrm>
            <a:off x="250825" y="1412875"/>
            <a:ext cx="5040313" cy="5246688"/>
          </a:xfrm>
        </p:spPr>
        <p:txBody>
          <a:bodyPr/>
          <a:lstStyle/>
          <a:p>
            <a:pPr marL="292100" indent="-292100" eaLnBrk="1" hangingPunct="1">
              <a:buFont typeface="Wingdings 2" pitchFamily="18" charset="2"/>
              <a:buNone/>
            </a:pPr>
            <a:r>
              <a:rPr lang="pl-PL" smtClean="0">
                <a:solidFill>
                  <a:schemeClr val="bg1"/>
                </a:solidFill>
                <a:latin typeface="Comic Sans MS" pitchFamily="66" charset="0"/>
              </a:rPr>
              <a:t>Epikur i jego naśladowcy wierzyli, że:</a:t>
            </a:r>
          </a:p>
          <a:p>
            <a:pPr marL="292100" indent="-292100" eaLnBrk="1" hangingPunct="1"/>
            <a:r>
              <a:rPr lang="pl-PL" smtClean="0">
                <a:solidFill>
                  <a:schemeClr val="bg1"/>
                </a:solidFill>
                <a:latin typeface="Comic Sans MS" pitchFamily="66" charset="0"/>
              </a:rPr>
              <a:t> bogowie nie mogą ingerować w życie ludzi</a:t>
            </a:r>
          </a:p>
          <a:p>
            <a:pPr marL="292100" indent="-292100" eaLnBrk="1" hangingPunct="1"/>
            <a:r>
              <a:rPr lang="pl-PL" smtClean="0">
                <a:solidFill>
                  <a:schemeClr val="bg1"/>
                </a:solidFill>
                <a:latin typeface="Comic Sans MS" pitchFamily="66" charset="0"/>
              </a:rPr>
              <a:t> celem człowieka                     jest szczęście</a:t>
            </a:r>
          </a:p>
          <a:p>
            <a:pPr marL="292100" indent="-292100" eaLnBrk="1" hangingPunct="1"/>
            <a:r>
              <a:rPr lang="pl-PL" smtClean="0">
                <a:solidFill>
                  <a:schemeClr val="bg1"/>
                </a:solidFill>
                <a:latin typeface="Comic Sans MS" pitchFamily="66" charset="0"/>
              </a:rPr>
              <a:t> należy korzystać                     z życia, póki trwa</a:t>
            </a:r>
          </a:p>
          <a:p>
            <a:pPr marL="292100" indent="-292100" eaLnBrk="1" hangingPunct="1"/>
            <a:r>
              <a:rPr lang="pl-PL" smtClean="0">
                <a:solidFill>
                  <a:schemeClr val="bg1"/>
                </a:solidFill>
                <a:latin typeface="Comic Sans MS" pitchFamily="66" charset="0"/>
              </a:rPr>
              <a:t> drogą do szczęśliwego życia jest cnota i rozum</a:t>
            </a:r>
          </a:p>
        </p:txBody>
      </p:sp>
      <p:pic>
        <p:nvPicPr>
          <p:cNvPr id="110596" name="Picture 2" descr="http://t2.gstatic.com/images?q=tbn:ANd9GcSvbjWfr_t8gNMxKjaZBpQrUk22Yi8DiJkIHd-RtQxCw-yjpLiqKw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9700" y="1557338"/>
            <a:ext cx="3313113" cy="4976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0" y="254000"/>
            <a:ext cx="8229600" cy="1143000"/>
          </a:xfrm>
        </p:spPr>
        <p:txBody>
          <a:bodyPr rIns="91440" anchor="b">
            <a:no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marL="54864" algn="ctr" eaLnBrk="1" fontAlgn="auto" hangingPunct="1">
              <a:spcAft>
                <a:spcPts val="0"/>
              </a:spcAft>
              <a:defRPr/>
            </a:pPr>
            <a:r>
              <a:rPr lang="pl-PL" sz="7200" dirty="0" smtClean="0">
                <a:solidFill>
                  <a:schemeClr val="accent1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Comic Sans MS" pitchFamily="66" charset="0"/>
              </a:rPr>
              <a:t>Epikur </a:t>
            </a:r>
            <a:r>
              <a:rPr lang="pl-PL" sz="5400" dirty="0" smtClean="0">
                <a:solidFill>
                  <a:schemeClr val="accent1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Comic Sans MS" pitchFamily="66" charset="0"/>
              </a:rPr>
              <a:t>c.d.</a:t>
            </a:r>
            <a:endParaRPr lang="pl-PL" sz="5400" dirty="0">
              <a:solidFill>
                <a:schemeClr val="accent1"/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4294967295"/>
          </p:nvPr>
        </p:nvSpPr>
        <p:spPr>
          <a:xfrm>
            <a:off x="4319588" y="1412875"/>
            <a:ext cx="4824412" cy="5246688"/>
          </a:xfrm>
        </p:spPr>
        <p:txBody>
          <a:bodyPr>
            <a:normAutofit lnSpcReduction="10000"/>
          </a:bodyPr>
          <a:lstStyle/>
          <a:p>
            <a:pPr marL="292100" indent="-292100" eaLnBrk="1" hangingPunct="1">
              <a:lnSpc>
                <a:spcPct val="90000"/>
              </a:lnSpc>
              <a:defRPr/>
            </a:pPr>
            <a:r>
              <a:rPr lang="pl-PL" sz="3000" dirty="0" smtClean="0">
                <a:solidFill>
                  <a:schemeClr val="bg1"/>
                </a:solidFill>
                <a:latin typeface="Comic Sans MS" pitchFamily="66" charset="0"/>
              </a:rPr>
              <a:t> człowiek powinien uwolnić się                         od przesądów religijnych</a:t>
            </a:r>
          </a:p>
          <a:p>
            <a:pPr marL="292100" indent="-292100" eaLnBrk="1" hangingPunct="1">
              <a:lnSpc>
                <a:spcPct val="90000"/>
              </a:lnSpc>
              <a:defRPr/>
            </a:pPr>
            <a:r>
              <a:rPr lang="pl-PL" sz="3000" dirty="0" smtClean="0">
                <a:solidFill>
                  <a:schemeClr val="bg1"/>
                </a:solidFill>
                <a:latin typeface="Comic Sans MS" pitchFamily="66" charset="0"/>
              </a:rPr>
              <a:t> zbyt silne dążenie           do przyjemności prowadzi do cierpienia</a:t>
            </a:r>
          </a:p>
          <a:p>
            <a:pPr marL="292100" indent="-292100" algn="ctr" eaLnBrk="1" hangingPunct="1">
              <a:lnSpc>
                <a:spcPct val="90000"/>
              </a:lnSpc>
              <a:buFont typeface="Wingdings 2" pitchFamily="18" charset="2"/>
              <a:buNone/>
              <a:defRPr/>
            </a:pPr>
            <a:endParaRPr lang="pl-PL" sz="3000" dirty="0" smtClean="0">
              <a:solidFill>
                <a:schemeClr val="bg1"/>
              </a:solidFill>
              <a:latin typeface="Comic Sans MS" pitchFamily="66" charset="0"/>
            </a:endParaRPr>
          </a:p>
          <a:p>
            <a:pPr marL="292100" indent="-292100" algn="ctr" eaLnBrk="1" hangingPunct="1">
              <a:lnSpc>
                <a:spcPct val="90000"/>
              </a:lnSpc>
              <a:buFont typeface="Wingdings 2" pitchFamily="18" charset="2"/>
              <a:buNone/>
              <a:defRPr/>
            </a:pPr>
            <a:r>
              <a:rPr lang="pl-PL" sz="3000" dirty="0" smtClean="0">
                <a:solidFill>
                  <a:schemeClr val="bg1"/>
                </a:solidFill>
                <a:latin typeface="Comic Sans MS" pitchFamily="66" charset="0"/>
              </a:rPr>
              <a:t>Hasłem przewodnim epikureizmu było                  </a:t>
            </a:r>
            <a:r>
              <a:rPr lang="pl-PL" sz="4000" i="1" dirty="0" smtClean="0">
                <a:solidFill>
                  <a:schemeClr val="bg1"/>
                </a:solidFill>
                <a:latin typeface="Comic Sans MS" pitchFamily="66" charset="0"/>
              </a:rPr>
              <a:t>„</a:t>
            </a:r>
            <a:r>
              <a:rPr lang="pl-PL" sz="4000" i="1" dirty="0" err="1" smtClean="0">
                <a:solidFill>
                  <a:schemeClr val="bg1"/>
                </a:solidFill>
                <a:latin typeface="Comic Sans MS" pitchFamily="66" charset="0"/>
              </a:rPr>
              <a:t>Carpe</a:t>
            </a:r>
            <a:r>
              <a:rPr lang="pl-PL" sz="4000" i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pl-PL" sz="4000" i="1" dirty="0" err="1" smtClean="0">
                <a:solidFill>
                  <a:schemeClr val="bg1"/>
                </a:solidFill>
                <a:latin typeface="Comic Sans MS" pitchFamily="66" charset="0"/>
              </a:rPr>
              <a:t>diem</a:t>
            </a:r>
            <a:r>
              <a:rPr lang="pl-PL" sz="4000" i="1" dirty="0" smtClean="0">
                <a:solidFill>
                  <a:schemeClr val="bg1"/>
                </a:solidFill>
                <a:latin typeface="Comic Sans MS" pitchFamily="66" charset="0"/>
              </a:rPr>
              <a:t>” </a:t>
            </a:r>
          </a:p>
          <a:p>
            <a:pPr marL="292100" indent="-292100" algn="ctr" eaLnBrk="1" hangingPunct="1">
              <a:lnSpc>
                <a:spcPct val="90000"/>
              </a:lnSpc>
              <a:buFont typeface="Wingdings 2" pitchFamily="18" charset="2"/>
              <a:buNone/>
              <a:defRPr/>
            </a:pPr>
            <a:r>
              <a:rPr lang="pl-PL" sz="3000" dirty="0" smtClean="0">
                <a:solidFill>
                  <a:schemeClr val="bg1"/>
                </a:solidFill>
                <a:latin typeface="Comic Sans MS" pitchFamily="66" charset="0"/>
              </a:rPr>
              <a:t>   (chwytaj dzień)</a:t>
            </a:r>
          </a:p>
        </p:txBody>
      </p:sp>
      <p:pic>
        <p:nvPicPr>
          <p:cNvPr id="112644" name="Picture 2" descr="http://t3.gstatic.com/images?q=tbn:ANd9GcRscmbXNTXtTKMz3bOh9FQJWyBAntlSpWOk0bIw4NmNzCOy_QS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4213" y="1628775"/>
            <a:ext cx="3382962" cy="440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358775" y="476250"/>
            <a:ext cx="8785225" cy="782638"/>
          </a:xfrm>
        </p:spPr>
        <p:txBody>
          <a:bodyPr rIns="91440" anchor="b">
            <a:no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marL="54864" algn="ctr" eaLnBrk="1" fontAlgn="auto" hangingPunct="1">
              <a:spcAft>
                <a:spcPts val="0"/>
              </a:spcAft>
              <a:defRPr/>
            </a:pPr>
            <a:r>
              <a:rPr lang="pl-PL" sz="5400" dirty="0" smtClean="0">
                <a:solidFill>
                  <a:schemeClr val="accent1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Comic Sans MS" pitchFamily="66" charset="0"/>
              </a:rPr>
              <a:t>Lucjusz Anneusz Seneka</a:t>
            </a:r>
            <a:endParaRPr lang="pl-PL" sz="5400" dirty="0">
              <a:solidFill>
                <a:schemeClr val="accent1"/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14691" name="Symbol zastępczy zawartości 2"/>
          <p:cNvSpPr>
            <a:spLocks noGrp="1"/>
          </p:cNvSpPr>
          <p:nvPr>
            <p:ph idx="4294967295"/>
          </p:nvPr>
        </p:nvSpPr>
        <p:spPr>
          <a:xfrm>
            <a:off x="323850" y="1557338"/>
            <a:ext cx="4979988" cy="4752975"/>
          </a:xfrm>
        </p:spPr>
        <p:txBody>
          <a:bodyPr/>
          <a:lstStyle/>
          <a:p>
            <a:pPr marL="292100" indent="-292100"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pl-PL" smtClean="0">
                <a:solidFill>
                  <a:schemeClr val="bg1"/>
                </a:solidFill>
                <a:latin typeface="Comic Sans MS" pitchFamily="66" charset="0"/>
              </a:rPr>
              <a:t>Lucjusz Anneusz Seneka sądził, iż:</a:t>
            </a:r>
          </a:p>
          <a:p>
            <a:pPr marL="292100" indent="-292100" eaLnBrk="1" hangingPunct="1">
              <a:lnSpc>
                <a:spcPct val="90000"/>
              </a:lnSpc>
            </a:pPr>
            <a:r>
              <a:rPr lang="pl-PL" smtClean="0">
                <a:solidFill>
                  <a:schemeClr val="bg1"/>
                </a:solidFill>
                <a:latin typeface="Comic Sans MS" pitchFamily="66" charset="0"/>
              </a:rPr>
              <a:t>powinniśmy szukać trwałego dobra</a:t>
            </a:r>
          </a:p>
          <a:p>
            <a:pPr marL="292100" indent="-292100" eaLnBrk="1" hangingPunct="1">
              <a:lnSpc>
                <a:spcPct val="90000"/>
              </a:lnSpc>
            </a:pPr>
            <a:r>
              <a:rPr lang="pl-PL" smtClean="0">
                <a:solidFill>
                  <a:schemeClr val="bg1"/>
                </a:solidFill>
                <a:latin typeface="Comic Sans MS" pitchFamily="66" charset="0"/>
              </a:rPr>
              <a:t>prawdziwe szczęście polega na cnocie </a:t>
            </a:r>
          </a:p>
          <a:p>
            <a:pPr marL="292100" indent="-292100" eaLnBrk="1" hangingPunct="1">
              <a:lnSpc>
                <a:spcPct val="90000"/>
              </a:lnSpc>
            </a:pPr>
            <a:r>
              <a:rPr lang="pl-PL" smtClean="0">
                <a:solidFill>
                  <a:schemeClr val="bg1"/>
                </a:solidFill>
                <a:latin typeface="Comic Sans MS" pitchFamily="66" charset="0"/>
              </a:rPr>
              <a:t>nie możemy traktować tego, co nam się przytrafi, jako zło                 ani jako dobro</a:t>
            </a:r>
          </a:p>
        </p:txBody>
      </p:sp>
      <p:pic>
        <p:nvPicPr>
          <p:cNvPr id="114692" name="Picture 6" descr="http://www.manarchija.org/files/images/Senec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64163" y="2060575"/>
            <a:ext cx="3455987" cy="352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051050" y="692150"/>
            <a:ext cx="82296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dirty="0" err="1" smtClean="0">
                <a:solidFill>
                  <a:schemeClr val="tx2">
                    <a:satMod val="130000"/>
                  </a:schemeClr>
                </a:solidFill>
              </a:rPr>
              <a:t>At</a:t>
            </a:r>
            <a:r>
              <a:rPr lang="pl-PL" dirty="0" smtClean="0">
                <a:solidFill>
                  <a:schemeClr val="tx2">
                    <a:satMod val="130000"/>
                  </a:schemeClr>
                </a:solidFill>
              </a:rPr>
              <a:t>             Atena</a:t>
            </a:r>
            <a:endParaRPr lang="pl-PL" dirty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28625" y="928688"/>
            <a:ext cx="3681413" cy="5454650"/>
          </a:xfrm>
        </p:spPr>
      </p:pic>
      <p:sp>
        <p:nvSpPr>
          <p:cNvPr id="24579" name="pole tekstowe 5"/>
          <p:cNvSpPr txBox="1">
            <a:spLocks noChangeArrowheads="1"/>
          </p:cNvSpPr>
          <p:nvPr/>
        </p:nvSpPr>
        <p:spPr bwMode="auto">
          <a:xfrm>
            <a:off x="4572000" y="2143125"/>
            <a:ext cx="3643313" cy="317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4000">
                <a:latin typeface="Gill Sans MT" pitchFamily="34" charset="-18"/>
              </a:rPr>
              <a:t>Bogini mądrości, sztuki, wojny sprawiedliwej oraz opiekunka miast.</a:t>
            </a:r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914400" y="1062038"/>
            <a:ext cx="8229600" cy="1143000"/>
          </a:xfrm>
        </p:spPr>
        <p:txBody>
          <a:bodyPr rIns="91440" anchor="b">
            <a:no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marL="54864" eaLnBrk="1" fontAlgn="auto" hangingPunct="1">
              <a:spcAft>
                <a:spcPts val="0"/>
              </a:spcAft>
              <a:defRPr/>
            </a:pPr>
            <a:r>
              <a:rPr lang="pl-PL" sz="5400" dirty="0" smtClean="0">
                <a:solidFill>
                  <a:schemeClr val="accent1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Comic Sans MS" pitchFamily="66" charset="0"/>
              </a:rPr>
              <a:t>Lucjusz Anneusz Seneka    							  c.d.</a:t>
            </a:r>
            <a:endParaRPr lang="pl-PL" sz="5400" dirty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</a:endParaRPr>
          </a:p>
        </p:txBody>
      </p:sp>
      <p:sp>
        <p:nvSpPr>
          <p:cNvPr id="116739" name="Symbol zastępczy zawartości 2"/>
          <p:cNvSpPr>
            <a:spLocks noGrp="1"/>
          </p:cNvSpPr>
          <p:nvPr>
            <p:ph idx="4294967295"/>
          </p:nvPr>
        </p:nvSpPr>
        <p:spPr>
          <a:xfrm>
            <a:off x="250825" y="1557338"/>
            <a:ext cx="5111750" cy="4806950"/>
          </a:xfrm>
        </p:spPr>
        <p:txBody>
          <a:bodyPr/>
          <a:lstStyle/>
          <a:p>
            <a:pPr marL="292100" indent="-292100" eaLnBrk="1" hangingPunct="1"/>
            <a:r>
              <a:rPr lang="pl-PL" smtClean="0">
                <a:solidFill>
                  <a:schemeClr val="bg1"/>
                </a:solidFill>
                <a:latin typeface="Comic Sans MS" pitchFamily="66" charset="0"/>
              </a:rPr>
              <a:t>żaden ludzki wysiłek </a:t>
            </a:r>
            <a:br>
              <a:rPr lang="pl-PL" smtClean="0">
                <a:solidFill>
                  <a:schemeClr val="bg1"/>
                </a:solidFill>
                <a:latin typeface="Comic Sans MS" pitchFamily="66" charset="0"/>
              </a:rPr>
            </a:br>
            <a:r>
              <a:rPr lang="pl-PL" smtClean="0">
                <a:solidFill>
                  <a:schemeClr val="bg1"/>
                </a:solidFill>
                <a:latin typeface="Comic Sans MS" pitchFamily="66" charset="0"/>
              </a:rPr>
              <a:t>nie pójdzie na marne</a:t>
            </a:r>
          </a:p>
          <a:p>
            <a:pPr marL="292100" indent="-292100" eaLnBrk="1" hangingPunct="1"/>
            <a:r>
              <a:rPr lang="pl-PL" smtClean="0">
                <a:solidFill>
                  <a:schemeClr val="bg1"/>
                </a:solidFill>
                <a:latin typeface="Comic Sans MS" pitchFamily="66" charset="0"/>
              </a:rPr>
              <a:t>należy kształtować siebie  na podobieństwo                                 Boga</a:t>
            </a:r>
          </a:p>
          <a:p>
            <a:pPr marL="292100" indent="-292100" eaLnBrk="1" hangingPunct="1"/>
            <a:r>
              <a:rPr lang="pl-PL" smtClean="0">
                <a:solidFill>
                  <a:schemeClr val="bg1"/>
                </a:solidFill>
                <a:latin typeface="Comic Sans MS" pitchFamily="66" charset="0"/>
              </a:rPr>
              <a:t>ideałem prawdziwego mędrca jest cnotliwe życie, które pozwala osiągnąć wolność</a:t>
            </a:r>
            <a:endParaRPr lang="pl-PL" smtClean="0">
              <a:solidFill>
                <a:schemeClr val="bg1"/>
              </a:solidFill>
            </a:endParaRPr>
          </a:p>
        </p:txBody>
      </p:sp>
      <p:pic>
        <p:nvPicPr>
          <p:cNvPr id="116740" name="Picture 2" descr="http://t1.gstatic.com/images?q=tbn:ANd9GcT1Xk0KPdgAXtXh5x_VoWlix1rWR16dNZFUsdC8mdXZ974Z8_7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9700" y="2205038"/>
            <a:ext cx="3024188" cy="362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 idx="4294967295"/>
          </p:nvPr>
        </p:nvSpPr>
        <p:spPr>
          <a:xfrm>
            <a:off x="0" y="1412875"/>
            <a:ext cx="8229600" cy="1828800"/>
          </a:xfrm>
        </p:spPr>
        <p:txBody>
          <a:bodyPr vert="horz"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sz="8800" b="1" cap="all" dirty="0" smtClean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  <a:t>Miłość</a:t>
            </a:r>
            <a:endParaRPr lang="pl-PL" sz="8800" b="1" cap="all" dirty="0">
              <a:ln w="6350">
                <a:noFill/>
              </a:ln>
              <a:gradFill>
                <a:gsLst>
                  <a:gs pos="0">
                    <a:schemeClr val="accent1">
                      <a:tint val="73000"/>
                      <a:satMod val="145000"/>
                    </a:schemeClr>
                  </a:gs>
                  <a:gs pos="73000">
                    <a:schemeClr val="accent1">
                      <a:tint val="73000"/>
                      <a:satMod val="145000"/>
                    </a:schemeClr>
                  </a:gs>
                  <a:gs pos="100000">
                    <a:schemeClr val="accent1">
                      <a:tint val="83000"/>
                      <a:satMod val="143000"/>
                    </a:schemeClr>
                  </a:gs>
                </a:gsLst>
                <a:lin ang="4800000" scaled="1"/>
              </a:gradFill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118787" name="Podtytuł 2"/>
          <p:cNvSpPr>
            <a:spLocks noGrp="1"/>
          </p:cNvSpPr>
          <p:nvPr>
            <p:ph type="subTitle" idx="4294967295"/>
          </p:nvPr>
        </p:nvSpPr>
        <p:spPr>
          <a:xfrm>
            <a:off x="3311525" y="3429000"/>
            <a:ext cx="5832475" cy="1787525"/>
          </a:xfrm>
        </p:spPr>
        <p:txBody>
          <a:bodyPr/>
          <a:lstStyle/>
          <a:p>
            <a:pPr marL="0" indent="0" algn="ctr" eaLnBrk="1" hangingPunct="1">
              <a:buFont typeface="Wingdings 2" pitchFamily="18" charset="2"/>
              <a:buNone/>
            </a:pPr>
            <a:r>
              <a:rPr lang="pl-PL" sz="5400" smtClean="0">
                <a:solidFill>
                  <a:schemeClr val="bg1"/>
                </a:solidFill>
                <a:latin typeface="Monotype Corsiva" pitchFamily="66" charset="0"/>
              </a:rPr>
              <a:t>Niejedno ma imię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665163" y="2133600"/>
            <a:ext cx="8478837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4800" i="1" dirty="0" smtClean="0">
                <a:ln w="6350"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Prawdziwa miłość zaczyna sie tam, </a:t>
            </a:r>
            <a:br>
              <a:rPr lang="pl-PL" sz="4800" i="1" dirty="0" smtClean="0">
                <a:ln w="6350"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r>
              <a:rPr lang="pl-PL" sz="4800" i="1" dirty="0" smtClean="0">
                <a:ln w="6350"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gdzie niczego </a:t>
            </a:r>
            <a:r>
              <a:rPr lang="pl-PL" sz="4800" i="1" dirty="0" smtClean="0">
                <a:ln w="6350"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Arial" pitchFamily="34" charset="0"/>
              </a:rPr>
              <a:t>już </a:t>
            </a:r>
            <a:br>
              <a:rPr lang="pl-PL" sz="4800" i="1" dirty="0" smtClean="0">
                <a:ln w="6350"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Arial" pitchFamily="34" charset="0"/>
              </a:rPr>
            </a:br>
            <a:r>
              <a:rPr lang="pl-PL" sz="4800" i="1" dirty="0" smtClean="0">
                <a:ln w="6350"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w zamian nie oczekuje. </a:t>
            </a:r>
            <a:endParaRPr lang="pl-PL" sz="4800" i="1" dirty="0">
              <a:ln w="6350">
                <a:noFill/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120835" name="Symbol zastępczy tekstu 2"/>
          <p:cNvSpPr>
            <a:spLocks noGrp="1"/>
          </p:cNvSpPr>
          <p:nvPr>
            <p:ph type="body" idx="4294967295"/>
          </p:nvPr>
        </p:nvSpPr>
        <p:spPr>
          <a:xfrm>
            <a:off x="2484438" y="4652963"/>
            <a:ext cx="6457950" cy="1539875"/>
          </a:xfrm>
        </p:spPr>
        <p:txBody>
          <a:bodyPr/>
          <a:lstStyle/>
          <a:p>
            <a:pPr marL="73025" indent="0" algn="r" eaLnBrk="1" hangingPunct="1">
              <a:buFont typeface="Wingdings 2" pitchFamily="18" charset="2"/>
              <a:buNone/>
            </a:pPr>
            <a:r>
              <a:rPr lang="pl-PL" sz="4400" smtClean="0">
                <a:solidFill>
                  <a:schemeClr val="bg1"/>
                </a:solidFill>
                <a:latin typeface="Monotype Corsiva" pitchFamily="66" charset="0"/>
                <a:cs typeface="Arial" charset="0"/>
              </a:rPr>
              <a:t>Antoine de Saint-Exupéry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1763688" y="2060848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4800" b="1" i="1" dirty="0" smtClean="0">
                <a:ln w="6350"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Ci, których kochamy, </a:t>
            </a:r>
            <a:br>
              <a:rPr lang="pl-PL" sz="4800" b="1" i="1" dirty="0" smtClean="0">
                <a:ln w="6350"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r>
              <a:rPr lang="pl-PL" sz="4800" b="1" i="1" dirty="0" smtClean="0">
                <a:ln w="6350"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nie umierają, bo miłość jest nieśmiertelna. </a:t>
            </a:r>
            <a:endParaRPr lang="pl-PL" sz="4800" b="1" i="1" dirty="0">
              <a:ln w="6350">
                <a:noFill/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122883" name="Symbol zastępczy tekstu 2"/>
          <p:cNvSpPr>
            <a:spLocks noGrp="1"/>
          </p:cNvSpPr>
          <p:nvPr>
            <p:ph type="body" idx="4294967295"/>
          </p:nvPr>
        </p:nvSpPr>
        <p:spPr>
          <a:xfrm>
            <a:off x="2339975" y="4437063"/>
            <a:ext cx="6457950" cy="1538287"/>
          </a:xfrm>
        </p:spPr>
        <p:txBody>
          <a:bodyPr/>
          <a:lstStyle/>
          <a:p>
            <a:pPr marL="73025" indent="0" algn="r" eaLnBrk="1" hangingPunct="1">
              <a:buFont typeface="Wingdings 2" pitchFamily="18" charset="2"/>
              <a:buNone/>
            </a:pPr>
            <a:r>
              <a:rPr lang="pl-PL" sz="4400" smtClean="0">
                <a:solidFill>
                  <a:schemeClr val="bg1"/>
                </a:solidFill>
                <a:latin typeface="Monotype Corsiva" pitchFamily="66" charset="0"/>
              </a:rPr>
              <a:t>Emily Dickinson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1331640" y="1916832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4800" b="1" i="1" dirty="0" smtClean="0">
                <a:ln w="6350">
                  <a:noFill/>
                </a:ln>
                <a:solidFill>
                  <a:srgbClr val="00B0F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Miłość, która jest gotowa nawet oddać Życie, nie zginie.</a:t>
            </a:r>
            <a:endParaRPr lang="pl-PL" sz="4800" b="1" i="1" dirty="0">
              <a:ln w="6350">
                <a:noFill/>
              </a:ln>
              <a:solidFill>
                <a:srgbClr val="00B0F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124931" name="Symbol zastępczy tekstu 2"/>
          <p:cNvSpPr>
            <a:spLocks noGrp="1"/>
          </p:cNvSpPr>
          <p:nvPr>
            <p:ph type="body" idx="4294967295"/>
          </p:nvPr>
        </p:nvSpPr>
        <p:spPr>
          <a:xfrm>
            <a:off x="2195513" y="4437063"/>
            <a:ext cx="6457950" cy="1539875"/>
          </a:xfrm>
        </p:spPr>
        <p:txBody>
          <a:bodyPr/>
          <a:lstStyle/>
          <a:p>
            <a:pPr marL="73025" indent="0" algn="r" eaLnBrk="1" hangingPunct="1">
              <a:buFont typeface="Wingdings 2" pitchFamily="18" charset="2"/>
              <a:buNone/>
            </a:pPr>
            <a:r>
              <a:rPr lang="pl-PL" sz="4400" smtClean="0">
                <a:solidFill>
                  <a:schemeClr val="bg1"/>
                </a:solidFill>
                <a:latin typeface="Monotype Corsiva" pitchFamily="66" charset="0"/>
              </a:rPr>
              <a:t>Jan Paweł II</a:t>
            </a:r>
          </a:p>
        </p:txBody>
      </p:sp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755576" y="2924944"/>
            <a:ext cx="8047037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4800" b="1" i="1" dirty="0" smtClean="0">
                <a:ln w="6350">
                  <a:noFill/>
                </a:ln>
                <a:solidFill>
                  <a:srgbClr val="00B0F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Miłości trzeba szukać wszędzie, nawet za cenę długich godzin, </a:t>
            </a:r>
            <a:br>
              <a:rPr lang="pl-PL" sz="4800" b="1" i="1" dirty="0" smtClean="0">
                <a:ln w="6350">
                  <a:noFill/>
                </a:ln>
                <a:solidFill>
                  <a:srgbClr val="00B0F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</a:br>
            <a:r>
              <a:rPr lang="pl-PL" sz="4800" b="1" i="1" dirty="0" smtClean="0">
                <a:ln w="6350">
                  <a:noFill/>
                </a:ln>
                <a:solidFill>
                  <a:srgbClr val="00B0F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dni, tygodni smutku i rozczarowań. </a:t>
            </a:r>
            <a:r>
              <a:rPr lang="pl-PL" sz="4800" b="1" i="1" dirty="0" smtClean="0">
                <a:ln w="6350">
                  <a:noFill/>
                </a:ln>
                <a:solidFill>
                  <a:srgbClr val="00B0F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French Script MT" pitchFamily="66" charset="0"/>
              </a:rPr>
              <a:t/>
            </a:r>
            <a:br>
              <a:rPr lang="pl-PL" sz="4800" b="1" i="1" dirty="0" smtClean="0">
                <a:ln w="6350">
                  <a:noFill/>
                </a:ln>
                <a:solidFill>
                  <a:srgbClr val="00B0F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French Script MT" pitchFamily="66" charset="0"/>
              </a:rPr>
            </a:br>
            <a:endParaRPr lang="pl-PL" sz="4800" b="1" i="1" dirty="0">
              <a:ln w="6350">
                <a:noFill/>
              </a:ln>
              <a:solidFill>
                <a:srgbClr val="00B0F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French Script MT" pitchFamily="66" charset="0"/>
            </a:endParaRPr>
          </a:p>
        </p:txBody>
      </p:sp>
      <p:sp>
        <p:nvSpPr>
          <p:cNvPr id="126979" name="Symbol zastępczy tekstu 2"/>
          <p:cNvSpPr>
            <a:spLocks noGrp="1"/>
          </p:cNvSpPr>
          <p:nvPr>
            <p:ph type="body" idx="4294967295"/>
          </p:nvPr>
        </p:nvSpPr>
        <p:spPr>
          <a:xfrm>
            <a:off x="1763713" y="4797425"/>
            <a:ext cx="7086600" cy="1509713"/>
          </a:xfrm>
        </p:spPr>
        <p:txBody>
          <a:bodyPr/>
          <a:lstStyle/>
          <a:p>
            <a:pPr marL="73025" indent="0" algn="r" eaLnBrk="1" hangingPunct="1">
              <a:buFont typeface="Wingdings 2" pitchFamily="18" charset="2"/>
              <a:buNone/>
            </a:pPr>
            <a:r>
              <a:rPr lang="pl-PL" sz="4400" smtClean="0">
                <a:solidFill>
                  <a:schemeClr val="bg1"/>
                </a:solidFill>
                <a:latin typeface="Monotype Corsiva" pitchFamily="66" charset="0"/>
              </a:rPr>
              <a:t>Paulo Coelho</a:t>
            </a: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611560" y="836712"/>
            <a:ext cx="3008313" cy="649288"/>
          </a:xfrm>
        </p:spPr>
        <p:txBody>
          <a:bodyPr vert="horz" anchor="b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sz="7200" dirty="0" smtClean="0">
                <a:ln w="6350">
                  <a:noFill/>
                </a:ln>
                <a:solidFill>
                  <a:srgbClr val="00B0F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EROS</a:t>
            </a:r>
            <a:endParaRPr lang="pl-PL" sz="7200" dirty="0">
              <a:ln w="6350">
                <a:noFill/>
              </a:ln>
              <a:solidFill>
                <a:srgbClr val="00B0F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129027" name="Symbol zastępczy tekstu 2"/>
          <p:cNvSpPr>
            <a:spLocks noGrp="1"/>
          </p:cNvSpPr>
          <p:nvPr>
            <p:ph type="body" idx="4294967295"/>
          </p:nvPr>
        </p:nvSpPr>
        <p:spPr>
          <a:xfrm>
            <a:off x="179388" y="1916113"/>
            <a:ext cx="4572000" cy="4602162"/>
          </a:xfrm>
        </p:spPr>
        <p:txBody>
          <a:bodyPr/>
          <a:lstStyle/>
          <a:p>
            <a:pPr marL="0" indent="0" algn="ctr"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pl-PL" smtClean="0">
                <a:solidFill>
                  <a:schemeClr val="bg1"/>
                </a:solidFill>
                <a:latin typeface="Monotype Corsiva" pitchFamily="66" charset="0"/>
              </a:rPr>
              <a:t>Jest miłością pożądliwą między kobietą a mężczyzną. </a:t>
            </a:r>
          </a:p>
          <a:p>
            <a:pPr marL="0" indent="0" algn="ctr"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pl-PL" smtClean="0">
                <a:solidFill>
                  <a:schemeClr val="bg1"/>
                </a:solidFill>
                <a:latin typeface="Monotype Corsiva" pitchFamily="66" charset="0"/>
              </a:rPr>
              <a:t>Miłość pełna tęsknoty. </a:t>
            </a:r>
            <a:br>
              <a:rPr lang="pl-PL" smtClean="0">
                <a:solidFill>
                  <a:schemeClr val="bg1"/>
                </a:solidFill>
                <a:latin typeface="Monotype Corsiva" pitchFamily="66" charset="0"/>
              </a:rPr>
            </a:br>
            <a:r>
              <a:rPr lang="pl-PL" smtClean="0">
                <a:solidFill>
                  <a:schemeClr val="bg1"/>
                </a:solidFill>
                <a:latin typeface="Monotype Corsiva" pitchFamily="66" charset="0"/>
              </a:rPr>
              <a:t>Zmusza mężczyznę </a:t>
            </a:r>
            <a:br>
              <a:rPr lang="pl-PL" smtClean="0">
                <a:solidFill>
                  <a:schemeClr val="bg1"/>
                </a:solidFill>
                <a:latin typeface="Monotype Corsiva" pitchFamily="66" charset="0"/>
              </a:rPr>
            </a:br>
            <a:r>
              <a:rPr lang="pl-PL" smtClean="0">
                <a:solidFill>
                  <a:schemeClr val="bg1"/>
                </a:solidFill>
                <a:latin typeface="Monotype Corsiva" pitchFamily="66" charset="0"/>
              </a:rPr>
              <a:t>do szukania i zdobywania kobiety. </a:t>
            </a:r>
          </a:p>
          <a:p>
            <a:pPr marL="0" indent="0" algn="ctr"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pl-PL" smtClean="0">
                <a:solidFill>
                  <a:schemeClr val="bg1"/>
                </a:solidFill>
                <a:latin typeface="Monotype Corsiva" pitchFamily="66" charset="0"/>
              </a:rPr>
              <a:t>To o niej właśnie pisane </a:t>
            </a:r>
            <a:br>
              <a:rPr lang="pl-PL" smtClean="0">
                <a:solidFill>
                  <a:schemeClr val="bg1"/>
                </a:solidFill>
                <a:latin typeface="Monotype Corsiva" pitchFamily="66" charset="0"/>
              </a:rPr>
            </a:br>
            <a:r>
              <a:rPr lang="pl-PL" smtClean="0">
                <a:solidFill>
                  <a:schemeClr val="bg1"/>
                </a:solidFill>
                <a:latin typeface="Monotype Corsiva" pitchFamily="66" charset="0"/>
              </a:rPr>
              <a:t>są piosenki  i wiersze.</a:t>
            </a:r>
            <a:r>
              <a:rPr lang="pl-PL" sz="2400" smtClean="0">
                <a:solidFill>
                  <a:schemeClr val="bg1"/>
                </a:solidFill>
                <a:latin typeface="Book Antiqua" pitchFamily="18" charset="0"/>
              </a:rPr>
              <a:t/>
            </a:r>
            <a:br>
              <a:rPr lang="pl-PL" sz="2400" smtClean="0">
                <a:solidFill>
                  <a:schemeClr val="bg1"/>
                </a:solidFill>
                <a:latin typeface="Book Antiqua" pitchFamily="18" charset="0"/>
              </a:rPr>
            </a:br>
            <a:endParaRPr lang="pl-PL" sz="2400" smtClean="0">
              <a:solidFill>
                <a:schemeClr val="bg1"/>
              </a:solidFill>
              <a:latin typeface="Book Antiqua" pitchFamily="18" charset="0"/>
            </a:endParaRPr>
          </a:p>
          <a:p>
            <a:pPr marL="0" indent="0" eaLnBrk="1" hangingPunct="1">
              <a:spcBef>
                <a:spcPct val="0"/>
              </a:spcBef>
              <a:buFont typeface="Wingdings 2" pitchFamily="18" charset="2"/>
              <a:buNone/>
            </a:pPr>
            <a:endParaRPr lang="pl-PL" sz="2400" smtClean="0">
              <a:solidFill>
                <a:schemeClr val="bg1"/>
              </a:solidFill>
              <a:latin typeface="Book Antiqua" pitchFamily="18" charset="0"/>
            </a:endParaRPr>
          </a:p>
        </p:txBody>
      </p:sp>
      <p:pic>
        <p:nvPicPr>
          <p:cNvPr id="129028" name="Symbol zastępczy zawartości 4" descr="eros-bog-milosci-nastrojowa-figura-324.jpg"/>
          <p:cNvPicPr>
            <a:picLocks noGrp="1" noChangeAspect="1"/>
          </p:cNvPicPr>
          <p:nvPr>
            <p:ph sz="half"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4748213" y="333375"/>
            <a:ext cx="4395787" cy="6165850"/>
          </a:xfrm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251520" y="404664"/>
            <a:ext cx="3008313" cy="1162050"/>
          </a:xfrm>
        </p:spPr>
        <p:txBody>
          <a:bodyPr vert="horz" anchor="b">
            <a:scene3d>
              <a:camera prst="orthographicFront"/>
              <a:lightRig rig="soft" dir="t">
                <a:rot lat="0" lon="0" rev="16800000"/>
              </a:lightRig>
            </a:scene3d>
            <a:sp3d prstMaterial="softEdge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sz="6600" dirty="0" smtClean="0">
                <a:ln w="6350">
                  <a:noFill/>
                </a:ln>
                <a:solidFill>
                  <a:srgbClr val="00B0F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FILIA</a:t>
            </a:r>
            <a:endParaRPr lang="pl-PL" sz="6600" dirty="0">
              <a:ln w="6350">
                <a:noFill/>
              </a:ln>
              <a:solidFill>
                <a:srgbClr val="00B0F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131075" name="Symbol zastępczy tekstu 2"/>
          <p:cNvSpPr>
            <a:spLocks noGrp="1"/>
          </p:cNvSpPr>
          <p:nvPr>
            <p:ph type="body" idx="4294967295"/>
          </p:nvPr>
        </p:nvSpPr>
        <p:spPr>
          <a:xfrm>
            <a:off x="250825" y="1773238"/>
            <a:ext cx="4500563" cy="4602162"/>
          </a:xfrm>
        </p:spPr>
        <p:txBody>
          <a:bodyPr/>
          <a:lstStyle/>
          <a:p>
            <a:pPr marL="0" indent="0"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pl-PL" smtClean="0">
                <a:solidFill>
                  <a:schemeClr val="bg1"/>
                </a:solidFill>
                <a:latin typeface="Monotype Corsiva" pitchFamily="66" charset="0"/>
              </a:rPr>
              <a:t>Miłość przyjacielska.</a:t>
            </a:r>
            <a:br>
              <a:rPr lang="pl-PL" smtClean="0">
                <a:solidFill>
                  <a:schemeClr val="bg1"/>
                </a:solidFill>
                <a:latin typeface="Monotype Corsiva" pitchFamily="66" charset="0"/>
              </a:rPr>
            </a:br>
            <a:r>
              <a:rPr lang="pl-PL" smtClean="0">
                <a:solidFill>
                  <a:schemeClr val="bg1"/>
                </a:solidFill>
                <a:latin typeface="Monotype Corsiva" pitchFamily="66" charset="0"/>
              </a:rPr>
              <a:t>Nie pożąda przyjaciela,</a:t>
            </a:r>
          </a:p>
          <a:p>
            <a:pPr marL="0" indent="0"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pl-PL" smtClean="0">
                <a:solidFill>
                  <a:schemeClr val="bg1"/>
                </a:solidFill>
                <a:latin typeface="Monotype Corsiva" pitchFamily="66" charset="0"/>
              </a:rPr>
              <a:t>ale kocha go, raduje się </a:t>
            </a:r>
            <a:br>
              <a:rPr lang="pl-PL" smtClean="0">
                <a:solidFill>
                  <a:schemeClr val="bg1"/>
                </a:solidFill>
                <a:latin typeface="Monotype Corsiva" pitchFamily="66" charset="0"/>
              </a:rPr>
            </a:br>
            <a:r>
              <a:rPr lang="pl-PL" smtClean="0">
                <a:solidFill>
                  <a:schemeClr val="bg1"/>
                </a:solidFill>
                <a:latin typeface="Monotype Corsiva" pitchFamily="66" charset="0"/>
              </a:rPr>
              <a:t>z nim. </a:t>
            </a:r>
            <a:br>
              <a:rPr lang="pl-PL" smtClean="0">
                <a:solidFill>
                  <a:schemeClr val="bg1"/>
                </a:solidFill>
                <a:latin typeface="Monotype Corsiva" pitchFamily="66" charset="0"/>
              </a:rPr>
            </a:br>
            <a:r>
              <a:rPr lang="pl-PL" smtClean="0">
                <a:solidFill>
                  <a:schemeClr val="bg1"/>
                </a:solidFill>
                <a:latin typeface="Monotype Corsiva" pitchFamily="66" charset="0"/>
              </a:rPr>
              <a:t>Według Greków miłość ta osiąga kulminację </a:t>
            </a:r>
          </a:p>
          <a:p>
            <a:pPr marL="0" indent="0"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pl-PL" smtClean="0">
                <a:solidFill>
                  <a:schemeClr val="bg1"/>
                </a:solidFill>
                <a:latin typeface="Monotype Corsiva" pitchFamily="66" charset="0"/>
              </a:rPr>
              <a:t>w gotowości oddania życia </a:t>
            </a:r>
          </a:p>
          <a:p>
            <a:pPr marL="0" indent="0"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pl-PL" smtClean="0">
                <a:solidFill>
                  <a:schemeClr val="bg1"/>
                </a:solidFill>
                <a:latin typeface="Monotype Corsiva" pitchFamily="66" charset="0"/>
              </a:rPr>
              <a:t>za swoich przyjaciół.</a:t>
            </a:r>
          </a:p>
        </p:txBody>
      </p:sp>
      <p:pic>
        <p:nvPicPr>
          <p:cNvPr id="131076" name="Symbol zastępczy zawartości 4" descr="hug.JPG"/>
          <p:cNvPicPr>
            <a:picLocks noGrp="1" noChangeAspect="1"/>
          </p:cNvPicPr>
          <p:nvPr>
            <p:ph sz="half"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4257675" y="908050"/>
            <a:ext cx="4886325" cy="5019675"/>
          </a:xfrm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683568" y="548680"/>
            <a:ext cx="3008313" cy="792162"/>
          </a:xfrm>
        </p:spPr>
        <p:txBody>
          <a:bodyPr vert="horz" anchor="b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sz="7200" dirty="0" smtClean="0">
                <a:ln w="6350">
                  <a:noFill/>
                </a:ln>
                <a:solidFill>
                  <a:srgbClr val="00B0F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AGAPE</a:t>
            </a:r>
            <a:endParaRPr lang="pl-PL" sz="7200" dirty="0">
              <a:ln w="6350">
                <a:noFill/>
              </a:ln>
              <a:solidFill>
                <a:srgbClr val="00B0F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133123" name="Symbol zastępczy tekstu 2"/>
          <p:cNvSpPr>
            <a:spLocks noGrp="1"/>
          </p:cNvSpPr>
          <p:nvPr>
            <p:ph type="body" idx="4294967295"/>
          </p:nvPr>
        </p:nvSpPr>
        <p:spPr>
          <a:xfrm>
            <a:off x="250825" y="1196975"/>
            <a:ext cx="4465638" cy="5661025"/>
          </a:xfrm>
        </p:spPr>
        <p:txBody>
          <a:bodyPr/>
          <a:lstStyle/>
          <a:p>
            <a:pPr marL="0" indent="0"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pl-PL" smtClean="0">
                <a:solidFill>
                  <a:schemeClr val="bg1"/>
                </a:solidFill>
                <a:latin typeface="Monotype Corsiva" pitchFamily="66" charset="0"/>
              </a:rPr>
              <a:t>Miłość Boska, czysta </a:t>
            </a:r>
            <a:br>
              <a:rPr lang="pl-PL" smtClean="0">
                <a:solidFill>
                  <a:schemeClr val="bg1"/>
                </a:solidFill>
                <a:latin typeface="Monotype Corsiva" pitchFamily="66" charset="0"/>
              </a:rPr>
            </a:br>
            <a:r>
              <a:rPr lang="pl-PL" smtClean="0">
                <a:solidFill>
                  <a:schemeClr val="bg1"/>
                </a:solidFill>
                <a:latin typeface="Monotype Corsiva" pitchFamily="66" charset="0"/>
              </a:rPr>
              <a:t>i szczera. Jest pragnieniem </a:t>
            </a:r>
          </a:p>
          <a:p>
            <a:pPr marL="0" indent="0"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pl-PL" smtClean="0">
                <a:solidFill>
                  <a:schemeClr val="bg1"/>
                </a:solidFill>
                <a:latin typeface="Monotype Corsiva" pitchFamily="66" charset="0"/>
              </a:rPr>
              <a:t>dobra dla każdego człowieka.</a:t>
            </a:r>
          </a:p>
          <a:p>
            <a:pPr marL="0" indent="0"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pl-PL" smtClean="0">
                <a:solidFill>
                  <a:schemeClr val="bg1"/>
                </a:solidFill>
                <a:latin typeface="Monotype Corsiva" pitchFamily="66" charset="0"/>
              </a:rPr>
              <a:t>To miłość do Boga i Boga </a:t>
            </a:r>
            <a:br>
              <a:rPr lang="pl-PL" smtClean="0">
                <a:solidFill>
                  <a:schemeClr val="bg1"/>
                </a:solidFill>
                <a:latin typeface="Monotype Corsiva" pitchFamily="66" charset="0"/>
              </a:rPr>
            </a:br>
            <a:r>
              <a:rPr lang="pl-PL" smtClean="0">
                <a:solidFill>
                  <a:schemeClr val="bg1"/>
                </a:solidFill>
                <a:latin typeface="Monotype Corsiva" pitchFamily="66" charset="0"/>
              </a:rPr>
              <a:t>do nas. </a:t>
            </a:r>
          </a:p>
          <a:p>
            <a:pPr marL="0" indent="0"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pl-PL" smtClean="0">
                <a:solidFill>
                  <a:schemeClr val="bg1"/>
                </a:solidFill>
                <a:latin typeface="Monotype Corsiva" pitchFamily="66" charset="0"/>
              </a:rPr>
              <a:t>Nie chce niczego od innych, </a:t>
            </a:r>
          </a:p>
          <a:p>
            <a:pPr marL="0" indent="0"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pl-PL" smtClean="0">
                <a:solidFill>
                  <a:schemeClr val="bg1"/>
                </a:solidFill>
                <a:latin typeface="Monotype Corsiva" pitchFamily="66" charset="0"/>
              </a:rPr>
              <a:t>lecz kocha drugiego </a:t>
            </a:r>
          </a:p>
          <a:p>
            <a:pPr marL="0" indent="0"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pl-PL" smtClean="0">
                <a:solidFill>
                  <a:schemeClr val="bg1"/>
                </a:solidFill>
                <a:latin typeface="Monotype Corsiva" pitchFamily="66" charset="0"/>
              </a:rPr>
              <a:t>ze względu na niego samego. </a:t>
            </a:r>
          </a:p>
          <a:p>
            <a:pPr marL="0" indent="0"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pl-PL" smtClean="0">
                <a:solidFill>
                  <a:schemeClr val="bg1"/>
                </a:solidFill>
                <a:latin typeface="Monotype Corsiva" pitchFamily="66" charset="0"/>
              </a:rPr>
              <a:t>Jest najwyższą formą miłości.</a:t>
            </a:r>
          </a:p>
          <a:p>
            <a:pPr marL="0" indent="0" eaLnBrk="1" hangingPunct="1">
              <a:spcBef>
                <a:spcPct val="0"/>
              </a:spcBef>
              <a:buFont typeface="Wingdings 2" pitchFamily="18" charset="2"/>
              <a:buNone/>
            </a:pPr>
            <a:endParaRPr lang="pl-PL" sz="2800" smtClean="0">
              <a:solidFill>
                <a:schemeClr val="bg1"/>
              </a:solidFill>
              <a:latin typeface="Monotype Corsiva" pitchFamily="66" charset="0"/>
            </a:endParaRPr>
          </a:p>
        </p:txBody>
      </p:sp>
      <p:pic>
        <p:nvPicPr>
          <p:cNvPr id="133124" name="Symbol zastępczy zawartości 4" descr="agape.jpg"/>
          <p:cNvPicPr>
            <a:picLocks noGrp="1" noChangeAspect="1"/>
          </p:cNvPicPr>
          <p:nvPr>
            <p:ph sz="half"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4621213" y="836613"/>
            <a:ext cx="4522787" cy="5329237"/>
          </a:xfrm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251520" y="0"/>
            <a:ext cx="3508375" cy="908720"/>
          </a:xfrm>
        </p:spPr>
        <p:txBody>
          <a:bodyPr vert="horz" anchor="b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5400" dirty="0" smtClean="0">
                <a:ln w="6350"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Małżeństwo</a:t>
            </a:r>
            <a:endParaRPr lang="pl-PL" sz="5400" dirty="0">
              <a:ln w="6350">
                <a:noFill/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135171" name="Symbol zastępczy tekstu 2"/>
          <p:cNvSpPr>
            <a:spLocks noGrp="1"/>
          </p:cNvSpPr>
          <p:nvPr>
            <p:ph type="body" idx="4294967295"/>
          </p:nvPr>
        </p:nvSpPr>
        <p:spPr>
          <a:xfrm>
            <a:off x="250825" y="765175"/>
            <a:ext cx="3889375" cy="6092825"/>
          </a:xfrm>
        </p:spPr>
        <p:txBody>
          <a:bodyPr/>
          <a:lstStyle/>
          <a:p>
            <a:pPr marL="0" indent="0"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pl-PL" smtClean="0">
                <a:solidFill>
                  <a:schemeClr val="bg1"/>
                </a:solidFill>
                <a:latin typeface="Monotype Corsiva" pitchFamily="66" charset="0"/>
              </a:rPr>
              <a:t>Małżeństwo to jeden </a:t>
            </a:r>
            <a:br>
              <a:rPr lang="pl-PL" smtClean="0">
                <a:solidFill>
                  <a:schemeClr val="bg1"/>
                </a:solidFill>
                <a:latin typeface="Monotype Corsiva" pitchFamily="66" charset="0"/>
              </a:rPr>
            </a:br>
            <a:r>
              <a:rPr lang="pl-PL" smtClean="0">
                <a:solidFill>
                  <a:schemeClr val="bg1"/>
                </a:solidFill>
                <a:latin typeface="Monotype Corsiva" pitchFamily="66" charset="0"/>
              </a:rPr>
              <a:t>z najpiękniejszych dowodów miłości.  Zmienia się ono podczas swego trwania. </a:t>
            </a:r>
            <a:br>
              <a:rPr lang="pl-PL" smtClean="0">
                <a:solidFill>
                  <a:schemeClr val="bg1"/>
                </a:solidFill>
                <a:latin typeface="Monotype Corsiva" pitchFamily="66" charset="0"/>
              </a:rPr>
            </a:br>
            <a:r>
              <a:rPr lang="pl-PL" smtClean="0">
                <a:solidFill>
                  <a:schemeClr val="bg1"/>
                </a:solidFill>
                <a:latin typeface="Monotype Corsiva" pitchFamily="66" charset="0"/>
              </a:rPr>
              <a:t>U jednych miłość małżeńska staje się silniejsza, bardziej trzeźwa i wytrzymała. </a:t>
            </a:r>
          </a:p>
          <a:p>
            <a:pPr marL="0" indent="0"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pl-PL" smtClean="0">
                <a:solidFill>
                  <a:schemeClr val="bg1"/>
                </a:solidFill>
                <a:latin typeface="Monotype Corsiva" pitchFamily="66" charset="0"/>
              </a:rPr>
              <a:t>U drugich przeradza się w rutynę i traci żywotność. </a:t>
            </a:r>
          </a:p>
        </p:txBody>
      </p:sp>
      <p:pic>
        <p:nvPicPr>
          <p:cNvPr id="135172" name="Symbol zastępczy zawartości 4" descr="malzenstwo.jpg"/>
          <p:cNvPicPr>
            <a:picLocks noGrp="1" noChangeAspect="1"/>
          </p:cNvPicPr>
          <p:nvPr>
            <p:ph sz="half"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3995738" y="1341438"/>
            <a:ext cx="4881562" cy="5164137"/>
          </a:xfrm>
        </p:spPr>
      </p:pic>
    </p:spTree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5400" dirty="0" smtClean="0">
                <a:solidFill>
                  <a:schemeClr val="tx2">
                    <a:satMod val="130000"/>
                  </a:schemeClr>
                </a:solidFill>
              </a:rPr>
              <a:t>Afrodyta</a:t>
            </a:r>
            <a:endParaRPr lang="pl-PL" sz="5400" dirty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642938" y="1571625"/>
            <a:ext cx="3394075" cy="4525963"/>
          </a:xfrm>
        </p:spPr>
      </p:pic>
      <p:sp>
        <p:nvSpPr>
          <p:cNvPr id="26627" name="Prostokąt 4"/>
          <p:cNvSpPr>
            <a:spLocks noChangeArrowheads="1"/>
          </p:cNvSpPr>
          <p:nvPr/>
        </p:nvSpPr>
        <p:spPr bwMode="auto">
          <a:xfrm>
            <a:off x="4572000" y="571500"/>
            <a:ext cx="4572000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3200">
                <a:latin typeface="Gill Sans MT" pitchFamily="34" charset="-18"/>
              </a:rPr>
              <a:t>W mitologii greckiej bogini miłości, piękna, kwiatów, pożądania</a:t>
            </a:r>
          </a:p>
          <a:p>
            <a:r>
              <a:rPr lang="pl-PL" sz="3200">
                <a:latin typeface="Gill Sans MT" pitchFamily="34" charset="-18"/>
              </a:rPr>
              <a:t> i płodności.</a:t>
            </a:r>
          </a:p>
        </p:txBody>
      </p:sp>
      <p:pic>
        <p:nvPicPr>
          <p:cNvPr id="26628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29125" y="2857500"/>
            <a:ext cx="4000500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0" y="476672"/>
            <a:ext cx="6230938" cy="1162050"/>
          </a:xfrm>
        </p:spPr>
        <p:txBody>
          <a:bodyPr vert="horz" anchor="b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6000" dirty="0" smtClean="0">
                <a:ln w="6350">
                  <a:noFill/>
                </a:ln>
                <a:solidFill>
                  <a:srgbClr val="00B0F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Rozstania i powroty</a:t>
            </a:r>
            <a:r>
              <a:rPr lang="pl-PL" sz="4000" dirty="0" smtClean="0">
                <a:ln w="6350">
                  <a:noFill/>
                </a:ln>
                <a:solidFill>
                  <a:srgbClr val="00B0F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pl-PL" sz="4000" dirty="0" smtClean="0">
                <a:ln w="6350">
                  <a:noFill/>
                </a:ln>
                <a:solidFill>
                  <a:srgbClr val="00B0F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pl-PL" sz="4000" dirty="0">
              <a:ln w="6350">
                <a:noFill/>
              </a:ln>
              <a:solidFill>
                <a:srgbClr val="00B0F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37219" name="Symbol zastępczy tekstu 2"/>
          <p:cNvSpPr>
            <a:spLocks noGrp="1"/>
          </p:cNvSpPr>
          <p:nvPr>
            <p:ph type="body" idx="4294967295"/>
          </p:nvPr>
        </p:nvSpPr>
        <p:spPr>
          <a:xfrm>
            <a:off x="179388" y="1052513"/>
            <a:ext cx="4067175" cy="4602162"/>
          </a:xfrm>
        </p:spPr>
        <p:txBody>
          <a:bodyPr/>
          <a:lstStyle/>
          <a:p>
            <a:pPr marL="0" indent="0"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pl-PL" sz="2800" smtClean="0">
                <a:solidFill>
                  <a:schemeClr val="bg1"/>
                </a:solidFill>
                <a:latin typeface="Monotype Corsiva" pitchFamily="66" charset="0"/>
              </a:rPr>
              <a:t>Nawet najpiękniejsza, najpotężniejsza miłość przeżywa upadki. Przyjaciele sprzeczają się w błahych sprawach, małżonkowie wyładowują na sobie całą złość. Często zdarza się, </a:t>
            </a:r>
            <a:br>
              <a:rPr lang="pl-PL" sz="2800" smtClean="0">
                <a:solidFill>
                  <a:schemeClr val="bg1"/>
                </a:solidFill>
                <a:latin typeface="Monotype Corsiva" pitchFamily="66" charset="0"/>
              </a:rPr>
            </a:br>
            <a:r>
              <a:rPr lang="pl-PL" sz="2800" smtClean="0">
                <a:solidFill>
                  <a:schemeClr val="bg1"/>
                </a:solidFill>
                <a:latin typeface="Monotype Corsiva" pitchFamily="66" charset="0"/>
              </a:rPr>
              <a:t>że kłótnie są powodem  rozstania. Jednak bywa, </a:t>
            </a:r>
            <a:br>
              <a:rPr lang="pl-PL" sz="2800" smtClean="0">
                <a:solidFill>
                  <a:schemeClr val="bg1"/>
                </a:solidFill>
                <a:latin typeface="Monotype Corsiva" pitchFamily="66" charset="0"/>
              </a:rPr>
            </a:br>
            <a:r>
              <a:rPr lang="pl-PL" sz="2800" smtClean="0">
                <a:solidFill>
                  <a:schemeClr val="bg1"/>
                </a:solidFill>
                <a:latin typeface="Monotype Corsiva" pitchFamily="66" charset="0"/>
              </a:rPr>
              <a:t>że miłość jest silniejsza. Ludzie godzą się, wyciągają nauczkę i starają się nie popełniać tych samych błędów. </a:t>
            </a:r>
          </a:p>
          <a:p>
            <a:pPr marL="0" indent="0" eaLnBrk="1" hangingPunct="1">
              <a:spcBef>
                <a:spcPct val="0"/>
              </a:spcBef>
              <a:buFont typeface="Wingdings 2" pitchFamily="18" charset="2"/>
              <a:buNone/>
            </a:pPr>
            <a:endParaRPr lang="pl-PL" sz="2800" smtClean="0">
              <a:solidFill>
                <a:schemeClr val="bg1"/>
              </a:solidFill>
              <a:latin typeface="Monotype Corsiva" pitchFamily="66" charset="0"/>
            </a:endParaRPr>
          </a:p>
        </p:txBody>
      </p:sp>
      <p:pic>
        <p:nvPicPr>
          <p:cNvPr id="137220" name="Symbol zastępczy zawartości 4" descr="Untitled 1.jpg"/>
          <p:cNvPicPr>
            <a:picLocks noGrp="1" noChangeAspect="1"/>
          </p:cNvPicPr>
          <p:nvPr>
            <p:ph sz="half"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4211638" y="1557338"/>
            <a:ext cx="4778375" cy="4464050"/>
          </a:xfrm>
        </p:spPr>
      </p:pic>
    </p:spTree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 shadeToTitle="1">
        <a:gradFill rotWithShape="0">
          <a:gsLst>
            <a:gs pos="0">
              <a:srgbClr val="FFFF66"/>
            </a:gs>
            <a:gs pos="100000">
              <a:srgbClr val="FFCC66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WordArt 4"/>
          <p:cNvSpPr>
            <a:spLocks noChangeArrowheads="1" noChangeShapeType="1" noTextEdit="1"/>
          </p:cNvSpPr>
          <p:nvPr/>
        </p:nvSpPr>
        <p:spPr bwMode="auto">
          <a:xfrm>
            <a:off x="684213" y="1196975"/>
            <a:ext cx="7812087" cy="10080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l-PL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Hierarchia</a:t>
            </a:r>
          </a:p>
        </p:txBody>
      </p:sp>
      <p:sp>
        <p:nvSpPr>
          <p:cNvPr id="139267" name="WordArt 5"/>
          <p:cNvSpPr>
            <a:spLocks noChangeArrowheads="1" noChangeShapeType="1" noTextEdit="1"/>
          </p:cNvSpPr>
          <p:nvPr/>
        </p:nvSpPr>
        <p:spPr bwMode="auto">
          <a:xfrm>
            <a:off x="1835150" y="3573463"/>
            <a:ext cx="5657850" cy="1041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l-PL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wartości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 shadeToTitle="1">
        <a:gradFill rotWithShape="0">
          <a:gsLst>
            <a:gs pos="0">
              <a:srgbClr val="FFFF66"/>
            </a:gs>
            <a:gs pos="100000">
              <a:srgbClr val="FFCC66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4"/>
          <p:cNvSpPr>
            <a:spLocks noChangeArrowheads="1"/>
          </p:cNvSpPr>
          <p:nvPr/>
        </p:nvSpPr>
        <p:spPr bwMode="auto">
          <a:xfrm>
            <a:off x="785813" y="352425"/>
            <a:ext cx="7227887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pl-PL" sz="2800" b="1"/>
              <a:t>System wartości</a:t>
            </a:r>
            <a:r>
              <a:rPr lang="pl-PL" sz="2800"/>
              <a:t> to zespół wartości uporządkowany według stopnia ich ważności.</a:t>
            </a:r>
            <a:r>
              <a:rPr lang="pl-PL"/>
              <a:t> </a:t>
            </a:r>
          </a:p>
        </p:txBody>
      </p:sp>
      <p:pic>
        <p:nvPicPr>
          <p:cNvPr id="14131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03350" y="1844675"/>
            <a:ext cx="6264275" cy="479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 shadeToTitle="1">
        <a:gradFill rotWithShape="0">
          <a:gsLst>
            <a:gs pos="0">
              <a:srgbClr val="FFFF66"/>
            </a:gs>
            <a:gs pos="100000">
              <a:srgbClr val="FFCC66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4"/>
          <p:cNvSpPr>
            <a:spLocks noChangeArrowheads="1"/>
          </p:cNvSpPr>
          <p:nvPr/>
        </p:nvSpPr>
        <p:spPr bwMode="auto">
          <a:xfrm>
            <a:off x="1116013" y="1900238"/>
            <a:ext cx="5843587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pl-PL" sz="2000" b="1"/>
              <a:t>Hierarchia wartości kształtuje się                               wraz z rozwojem samoświadomości człowieka. Następuje jej rozwój i najważniejsze dla nas wartości zmierzają w kierunku                          </a:t>
            </a:r>
            <a:r>
              <a:rPr lang="pl-PL" sz="2000" b="1" u="sng"/>
              <a:t>wartości uniwersalnych</a:t>
            </a:r>
            <a:r>
              <a:rPr lang="pl-PL" sz="2000" b="1"/>
              <a:t>. </a:t>
            </a:r>
          </a:p>
        </p:txBody>
      </p:sp>
      <p:pic>
        <p:nvPicPr>
          <p:cNvPr id="14336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3" y="146050"/>
            <a:ext cx="2701925" cy="183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64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0" y="214313"/>
            <a:ext cx="1962150" cy="292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65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50" y="3571875"/>
            <a:ext cx="4743450" cy="307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66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43500" y="4429125"/>
            <a:ext cx="3808413" cy="198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 shadeToTitle="1">
        <a:gradFill rotWithShape="0">
          <a:gsLst>
            <a:gs pos="0">
              <a:srgbClr val="FFFF66"/>
            </a:gs>
            <a:gs pos="100000">
              <a:srgbClr val="FFCC66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476250"/>
            <a:ext cx="8675688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 shadeToTitle="1">
        <a:gradFill rotWithShape="0">
          <a:gsLst>
            <a:gs pos="0">
              <a:srgbClr val="FFFF66"/>
            </a:gs>
            <a:gs pos="100000">
              <a:srgbClr val="FFCC66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1050" y="2492375"/>
            <a:ext cx="5219700" cy="403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7459" name="WordArt 5"/>
          <p:cNvSpPr>
            <a:spLocks noChangeArrowheads="1" noChangeShapeType="1" noTextEdit="1"/>
          </p:cNvSpPr>
          <p:nvPr/>
        </p:nvSpPr>
        <p:spPr bwMode="auto">
          <a:xfrm>
            <a:off x="611188" y="549275"/>
            <a:ext cx="7885112" cy="10080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l-PL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Zastanów się...</a:t>
            </a:r>
          </a:p>
        </p:txBody>
      </p:sp>
      <p:sp>
        <p:nvSpPr>
          <p:cNvPr id="147460" name="Text Box 6"/>
          <p:cNvSpPr txBox="1">
            <a:spLocks noChangeArrowheads="1"/>
          </p:cNvSpPr>
          <p:nvPr/>
        </p:nvSpPr>
        <p:spPr bwMode="auto">
          <a:xfrm>
            <a:off x="428625" y="1628775"/>
            <a:ext cx="84645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l-PL" sz="3200" b="1"/>
              <a:t>  O co byś ją poprosił?</a:t>
            </a:r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 shadeToTitle="1">
        <a:gradFill rotWithShape="0">
          <a:gsLst>
            <a:gs pos="0">
              <a:srgbClr val="FFFF66"/>
            </a:gs>
            <a:gs pos="100000">
              <a:srgbClr val="FFCC66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311233">
            <a:off x="1908175" y="908050"/>
            <a:ext cx="5287963" cy="535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Obraz 11" descr="mapa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92725" y="260350"/>
            <a:ext cx="2640013" cy="150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ymbol zastępczy zawartości 4"/>
          <p:cNvSpPr>
            <a:spLocks noGrp="1"/>
          </p:cNvSpPr>
          <p:nvPr>
            <p:ph idx="4294967295"/>
          </p:nvPr>
        </p:nvSpPr>
        <p:spPr>
          <a:xfrm>
            <a:off x="914400" y="1412875"/>
            <a:ext cx="8229600" cy="4572000"/>
          </a:xfrm>
        </p:spPr>
        <p:txBody>
          <a:bodyPr>
            <a:normAutofit/>
          </a:bodyPr>
          <a:lstStyle/>
          <a:p>
            <a:pPr marL="274320" indent="-274320" algn="ctr" eaLnBrk="1" fontAlgn="auto" hangingPunct="1"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None/>
              <a:defRPr/>
            </a:pPr>
            <a:r>
              <a:rPr lang="pl-PL" sz="66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Filozofowie greccy</a:t>
            </a:r>
          </a:p>
          <a:p>
            <a:pPr marL="274320" indent="-274320" algn="ctr" eaLnBrk="1" fontAlgn="auto" hangingPunct="1"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None/>
              <a:defRPr/>
            </a:pPr>
            <a:endParaRPr lang="pl-PL" sz="5400" b="1" i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algn="ctr" eaLnBrk="1" fontAlgn="auto" hangingPunct="1"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None/>
              <a:defRPr/>
            </a:pPr>
            <a:endParaRPr lang="pl-PL" sz="54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None/>
              <a:defRPr/>
            </a:pPr>
            <a:endParaRPr lang="pl-PL" sz="2600" dirty="0"/>
          </a:p>
        </p:txBody>
      </p:sp>
      <p:sp>
        <p:nvSpPr>
          <p:cNvPr id="4" name="Tytuł 3"/>
          <p:cNvSpPr>
            <a:spLocks noGrp="1"/>
          </p:cNvSpPr>
          <p:nvPr>
            <p:ph type="title" idx="4294967295"/>
          </p:nvPr>
        </p:nvSpPr>
        <p:spPr>
          <a:xfrm>
            <a:off x="0" y="357188"/>
            <a:ext cx="8115300" cy="1368425"/>
          </a:xfrm>
          <a:ln w="6350" cap="rnd"/>
        </p:spPr>
        <p:txBody>
          <a:bodyPr vert="horz" rtlCol="0" anchor="b" anchorCtr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5400" b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pl-PL" sz="5400" b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pl-PL" sz="5400" b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pl-PL" sz="5400" b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endParaRPr lang="pl-PL" sz="5400" spc="-10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rgbClr val="F9F9F9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</a:endParaRPr>
          </a:p>
        </p:txBody>
      </p:sp>
      <p:pic>
        <p:nvPicPr>
          <p:cNvPr id="151557" name="Obraz 7" descr="Arystoteles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50" y="2357438"/>
            <a:ext cx="1990725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1558" name="Obraz 8" descr="platon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357438" y="4214813"/>
            <a:ext cx="1857375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1559" name="Obraz 9" descr="delfy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63938" y="2492375"/>
            <a:ext cx="246697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1560" name="Obraz 10" descr="parmenides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516688" y="3429000"/>
            <a:ext cx="1762125" cy="260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Obraz 4" descr="220px-Socrates_Louvre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43250" y="1643063"/>
            <a:ext cx="2686050" cy="357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ymbol zastępczy zawartości 1"/>
          <p:cNvSpPr>
            <a:spLocks noGrp="1"/>
          </p:cNvSpPr>
          <p:nvPr>
            <p:ph idx="4294967295"/>
          </p:nvPr>
        </p:nvSpPr>
        <p:spPr>
          <a:xfrm>
            <a:off x="250825" y="1196975"/>
            <a:ext cx="8374063" cy="4572000"/>
          </a:xfrm>
        </p:spPr>
        <p:txBody>
          <a:bodyPr>
            <a:normAutofit lnSpcReduction="10000"/>
          </a:bodyPr>
          <a:lstStyle/>
          <a:p>
            <a:pPr marL="273050" indent="-273050" eaLnBrk="1" hangingPunct="1">
              <a:buFont typeface="Wingdings 2" pitchFamily="18" charset="2"/>
              <a:buNone/>
              <a:defRPr/>
            </a:pPr>
            <a:endParaRPr lang="pl-PL" sz="2600" b="1" dirty="0" smtClean="0"/>
          </a:p>
          <a:p>
            <a:pPr marL="273050" indent="-273050" eaLnBrk="1" hangingPunct="1">
              <a:buFont typeface="Wingdings 2" pitchFamily="18" charset="2"/>
              <a:buNone/>
              <a:defRPr/>
            </a:pPr>
            <a:r>
              <a:rPr lang="pl-PL" sz="2600" b="1" dirty="0" smtClean="0">
                <a:solidFill>
                  <a:srgbClr val="FFFF00"/>
                </a:solidFill>
              </a:rPr>
              <a:t>Sokrates</a:t>
            </a:r>
            <a:r>
              <a:rPr lang="pl-PL" sz="2600" dirty="0" smtClean="0">
                <a:solidFill>
                  <a:srgbClr val="FFFF00"/>
                </a:solidFill>
              </a:rPr>
              <a:t> (gr. </a:t>
            </a:r>
            <a:r>
              <a:rPr lang="pl-PL" sz="2600" dirty="0" err="1" smtClean="0">
                <a:solidFill>
                  <a:srgbClr val="FFFF00"/>
                </a:solidFill>
              </a:rPr>
              <a:t>Σωκράτης</a:t>
            </a:r>
            <a:r>
              <a:rPr lang="pl-PL" sz="2600" dirty="0" smtClean="0">
                <a:solidFill>
                  <a:srgbClr val="FFFF00"/>
                </a:solidFill>
              </a:rPr>
              <a:t>, ur. 469 p.n.e., zm. w 399 p.n.e.)  Jeden z największych filozofów greckich. Urodził się                       i zmarł w Atenach.</a:t>
            </a:r>
          </a:p>
          <a:p>
            <a:pPr marL="273050" indent="-273050" eaLnBrk="1" hangingPunct="1">
              <a:buFont typeface="Wingdings 2" pitchFamily="18" charset="2"/>
              <a:buNone/>
              <a:defRPr/>
            </a:pPr>
            <a:r>
              <a:rPr lang="pl-PL" sz="2600" b="1" dirty="0" smtClean="0">
                <a:solidFill>
                  <a:srgbClr val="FFFF00"/>
                </a:solidFill>
              </a:rPr>
              <a:t>Jego sentencje to:</a:t>
            </a:r>
          </a:p>
          <a:p>
            <a:pPr marL="273050" indent="-273050" eaLnBrk="1" hangingPunct="1">
              <a:defRPr/>
            </a:pPr>
            <a:r>
              <a:rPr lang="pl-PL" sz="2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Wiem, że nic nie wiem.</a:t>
            </a:r>
          </a:p>
          <a:p>
            <a:pPr marL="273050" indent="-273050" eaLnBrk="1" hangingPunct="1">
              <a:defRPr/>
            </a:pPr>
            <a:r>
              <a:rPr lang="pl-PL" sz="2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Dla cierpiących najmniejsza radość jest wielkim szczęściem.</a:t>
            </a:r>
          </a:p>
          <a:p>
            <a:pPr marL="273050" indent="-273050" eaLnBrk="1" hangingPunct="1">
              <a:defRPr/>
            </a:pPr>
            <a:r>
              <a:rPr lang="pl-PL" sz="2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Błąd jest przywilejem filozofów, tylko głupcy nie mylą się nigdy.</a:t>
            </a:r>
          </a:p>
          <a:p>
            <a:pPr marL="273050" indent="-273050" eaLnBrk="1" hangingPunct="1">
              <a:defRPr/>
            </a:pPr>
            <a:r>
              <a:rPr lang="pl-PL" sz="2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Nigdy nie zestarzeje się serce, które kocha.</a:t>
            </a:r>
          </a:p>
          <a:p>
            <a:pPr marL="273050" indent="-273050" eaLnBrk="1" hangingPunct="1">
              <a:buFont typeface="Wingdings 2" pitchFamily="18" charset="2"/>
              <a:buNone/>
              <a:defRPr/>
            </a:pPr>
            <a:endParaRPr lang="pl-PL" sz="2600" dirty="0" smtClean="0">
              <a:latin typeface="Times New Roman" pitchFamily="18" charset="0"/>
              <a:cs typeface="Times New Roman" pitchFamily="18" charset="0"/>
            </a:endParaRPr>
          </a:p>
          <a:p>
            <a:pPr marL="273050" indent="-273050" eaLnBrk="1" hangingPunct="1">
              <a:buFont typeface="Wingdings 2" pitchFamily="18" charset="2"/>
              <a:buNone/>
              <a:defRPr/>
            </a:pPr>
            <a:endParaRPr lang="pl-PL" sz="2600" dirty="0" smtClean="0">
              <a:latin typeface="Times New Roman" pitchFamily="18" charset="0"/>
              <a:cs typeface="Times New Roman" pitchFamily="18" charset="0"/>
            </a:endParaRPr>
          </a:p>
          <a:p>
            <a:pPr marL="273050" indent="-273050" eaLnBrk="1" hangingPunct="1">
              <a:buFont typeface="Wingdings 2" pitchFamily="18" charset="2"/>
              <a:buNone/>
              <a:defRPr/>
            </a:pPr>
            <a:endParaRPr lang="pl-PL" sz="2600" dirty="0" smtClean="0">
              <a:solidFill>
                <a:schemeClr val="bg1"/>
              </a:solidFill>
            </a:endParaRPr>
          </a:p>
        </p:txBody>
      </p:sp>
      <p:sp>
        <p:nvSpPr>
          <p:cNvPr id="3" name="Tytuł 2"/>
          <p:cNvSpPr>
            <a:spLocks noGrp="1"/>
          </p:cNvSpPr>
          <p:nvPr>
            <p:ph type="title" idx="4294967295"/>
          </p:nvPr>
        </p:nvSpPr>
        <p:spPr>
          <a:xfrm>
            <a:off x="395536" y="692696"/>
            <a:ext cx="8229600" cy="1219200"/>
          </a:xfrm>
          <a:ln w="6350" cap="rnd"/>
        </p:spPr>
        <p:txBody>
          <a:bodyPr vert="horz" rtlCol="0" anchor="b" anchorCtr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sz="5400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tx2">
                    <a:lumMod val="75000"/>
                  </a:schemeClr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/>
            </a:r>
            <a:br>
              <a:rPr lang="pl-PL" sz="5400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tx2">
                    <a:lumMod val="75000"/>
                  </a:schemeClr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</a:br>
            <a:r>
              <a:rPr lang="pl-PL" sz="5400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tx2">
                    <a:lumMod val="75000"/>
                  </a:schemeClr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/>
            </a:r>
            <a:br>
              <a:rPr lang="pl-PL" sz="5400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tx2">
                    <a:lumMod val="75000"/>
                  </a:schemeClr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</a:br>
            <a:r>
              <a:rPr lang="pl-PL" sz="5400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tx2">
                    <a:lumMod val="75000"/>
                  </a:schemeClr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/>
            </a:r>
            <a:br>
              <a:rPr lang="pl-PL" sz="5400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tx2">
                    <a:lumMod val="75000"/>
                  </a:schemeClr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</a:br>
            <a:r>
              <a:rPr lang="pl-PL" sz="5400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tx2">
                    <a:lumMod val="75000"/>
                  </a:schemeClr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/>
            </a:r>
            <a:br>
              <a:rPr lang="pl-PL" sz="5400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tx2">
                    <a:lumMod val="75000"/>
                  </a:schemeClr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</a:br>
            <a:r>
              <a:rPr lang="pl-PL" sz="67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Sokrates</a:t>
            </a:r>
            <a:r>
              <a:rPr lang="pl-PL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pl-PL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pl-PL" sz="5400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tx2">
                    <a:lumMod val="75000"/>
                  </a:schemeClr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 </a:t>
            </a:r>
            <a:endParaRPr lang="pl-PL" sz="5400" spc="-10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chemeClr val="tx2">
                  <a:lumMod val="75000"/>
                </a:schemeClr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Obraz 8" descr="220px-Thales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57563" y="2071688"/>
            <a:ext cx="2500312" cy="320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ytuł 2"/>
          <p:cNvSpPr>
            <a:spLocks noGrp="1"/>
          </p:cNvSpPr>
          <p:nvPr>
            <p:ph type="title" idx="4294967295"/>
          </p:nvPr>
        </p:nvSpPr>
        <p:spPr>
          <a:xfrm>
            <a:off x="323528" y="548680"/>
            <a:ext cx="8229600" cy="1219200"/>
          </a:xfrm>
          <a:ln w="6350" cap="rnd"/>
        </p:spPr>
        <p:txBody>
          <a:bodyPr vert="horz" rtlCol="0" anchor="b" anchorCtr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</a:t>
            </a:r>
            <a:r>
              <a:rPr lang="pl-PL" sz="53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Tales z Miletu</a:t>
            </a:r>
            <a:r>
              <a:rPr lang="pl-PL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pl-PL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endParaRPr lang="pl-PL" sz="4200" spc="-10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rgbClr val="F9F9F9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</a:endParaRPr>
          </a:p>
        </p:txBody>
      </p:sp>
      <p:sp>
        <p:nvSpPr>
          <p:cNvPr id="155652" name="Symbol zastępczy zawartości 7"/>
          <p:cNvSpPr>
            <a:spLocks noGrp="1"/>
          </p:cNvSpPr>
          <p:nvPr>
            <p:ph idx="4294967295"/>
          </p:nvPr>
        </p:nvSpPr>
        <p:spPr>
          <a:xfrm>
            <a:off x="395288" y="1484313"/>
            <a:ext cx="8229600" cy="4572000"/>
          </a:xfrm>
          <a:ln>
            <a:solidFill>
              <a:schemeClr val="bg1">
                <a:alpha val="0"/>
              </a:schemeClr>
            </a:solidFill>
          </a:ln>
        </p:spPr>
        <p:txBody>
          <a:bodyPr/>
          <a:lstStyle/>
          <a:p>
            <a:pPr marL="273050" indent="-273050"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pl-PL" sz="26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Tales z Miletu</a:t>
            </a:r>
            <a:r>
              <a:rPr lang="pl-PL" sz="260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(gr. </a:t>
            </a:r>
            <a:r>
              <a:rPr lang="el-GR" sz="260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Θαλῆς ὁ Μιλήσιος </a:t>
            </a:r>
            <a:r>
              <a:rPr lang="pl-PL" sz="2600" i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Thales ho Milesios</a:t>
            </a:r>
            <a:r>
              <a:rPr lang="pl-PL" sz="260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; VII/VI w. p.n.e.) - filozof grecki, powszechnie uważany</a:t>
            </a:r>
          </a:p>
          <a:p>
            <a:pPr marL="273050" indent="-273050"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pl-PL" sz="260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za pierwszego filozofa. Jest zaliczany do "siedmiu mędrców". </a:t>
            </a:r>
          </a:p>
          <a:p>
            <a:pPr marL="273050" indent="-273050"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pl-PL" sz="26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Jego sentencje to:</a:t>
            </a:r>
          </a:p>
          <a:p>
            <a:pPr marL="273050" indent="-273050" eaLnBrk="1" hangingPunct="1">
              <a:lnSpc>
                <a:spcPct val="90000"/>
              </a:lnSpc>
            </a:pPr>
            <a:r>
              <a:rPr lang="pl-PL" sz="260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Jaką wdzięczność okażesz swoim rodzicom, takiej spodziewaj się od swoich dzieci.</a:t>
            </a:r>
          </a:p>
          <a:p>
            <a:pPr marL="273050" indent="-273050" eaLnBrk="1" hangingPunct="1">
              <a:lnSpc>
                <a:spcPct val="90000"/>
              </a:lnSpc>
            </a:pPr>
            <a:r>
              <a:rPr lang="pl-PL" sz="260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Noc jest przedsionkiem dnia.</a:t>
            </a:r>
          </a:p>
          <a:p>
            <a:pPr marL="273050" indent="-273050" eaLnBrk="1" hangingPunct="1">
              <a:lnSpc>
                <a:spcPct val="90000"/>
              </a:lnSpc>
            </a:pPr>
            <a:r>
              <a:rPr lang="pl-PL" sz="260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Księżyc pożycza światło od słońca.</a:t>
            </a:r>
          </a:p>
          <a:p>
            <a:pPr marL="273050" indent="-273050" eaLnBrk="1" hangingPunct="1">
              <a:lnSpc>
                <a:spcPct val="90000"/>
              </a:lnSpc>
            </a:pPr>
            <a:r>
              <a:rPr lang="pl-PL" sz="260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Najdziwniejszą rzeczą, jaką w życie widziałem, był stary tyran.</a:t>
            </a:r>
          </a:p>
          <a:p>
            <a:pPr marL="273050" indent="-273050" eaLnBrk="1" hangingPunct="1">
              <a:lnSpc>
                <a:spcPct val="90000"/>
              </a:lnSpc>
              <a:buFont typeface="Wingdings 2" pitchFamily="18" charset="2"/>
              <a:buNone/>
            </a:pPr>
            <a:endParaRPr lang="pl-PL" sz="2600" smtClean="0">
              <a:solidFill>
                <a:srgbClr val="FCF059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6000" dirty="0" smtClean="0">
                <a:solidFill>
                  <a:schemeClr val="tx2">
                    <a:satMod val="130000"/>
                  </a:schemeClr>
                </a:solidFill>
              </a:rPr>
              <a:t>Hera</a:t>
            </a:r>
            <a:endParaRPr lang="pl-PL" sz="6000" dirty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500063" y="1643063"/>
            <a:ext cx="3810000" cy="4429125"/>
          </a:xfrm>
        </p:spPr>
      </p:pic>
      <p:sp>
        <p:nvSpPr>
          <p:cNvPr id="28675" name="Prostokąt 4"/>
          <p:cNvSpPr>
            <a:spLocks noChangeArrowheads="1"/>
          </p:cNvSpPr>
          <p:nvPr/>
        </p:nvSpPr>
        <p:spPr bwMode="auto">
          <a:xfrm>
            <a:off x="4929188" y="1500188"/>
            <a:ext cx="3571875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3200">
                <a:latin typeface="Gill Sans MT" pitchFamily="34" charset="-18"/>
              </a:rPr>
              <a:t>Królowa Olimpu, bogini niebios, patronka macierzyństwa, opiekunka małżeństwa</a:t>
            </a:r>
          </a:p>
          <a:p>
            <a:r>
              <a:rPr lang="pl-PL" sz="3200">
                <a:latin typeface="Gill Sans MT" pitchFamily="34" charset="-18"/>
              </a:rPr>
              <a:t>i rodziny.</a:t>
            </a:r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Obraz 4" descr="200px-Kapitolinischer_Pythagoras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14688" y="1857375"/>
            <a:ext cx="2714625" cy="362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7699" name="Symbol zastępczy zawartości 1"/>
          <p:cNvSpPr>
            <a:spLocks noGrp="1"/>
          </p:cNvSpPr>
          <p:nvPr>
            <p:ph idx="4294967295"/>
          </p:nvPr>
        </p:nvSpPr>
        <p:spPr>
          <a:xfrm>
            <a:off x="395288" y="1628775"/>
            <a:ext cx="8229600" cy="4572000"/>
          </a:xfrm>
        </p:spPr>
        <p:txBody>
          <a:bodyPr/>
          <a:lstStyle/>
          <a:p>
            <a:pPr marL="273050" indent="-273050"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pl-PL" sz="22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Pitagoras</a:t>
            </a:r>
            <a:r>
              <a:rPr lang="pl-PL" sz="220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(gr. Πυθαγόρας, </a:t>
            </a:r>
            <a:r>
              <a:rPr lang="pl-PL" sz="2200" i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Pythagoras</a:t>
            </a:r>
            <a:r>
              <a:rPr lang="pl-PL" sz="220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) (ur. ok. 572 p.n.e. na Samos, zm. ok. 497 p.n.e. w Metaponcie) – grecki matematyk, filozof, mistyk kojarzony ze słynnym twierdzeniem matematycznym nazwanym jego imieniem.</a:t>
            </a:r>
          </a:p>
          <a:p>
            <a:pPr marL="273050" indent="-273050"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pl-PL" sz="22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Jego sentencje to:</a:t>
            </a:r>
          </a:p>
          <a:p>
            <a:pPr marL="273050" indent="-273050" eaLnBrk="1" hangingPunct="1">
              <a:lnSpc>
                <a:spcPct val="90000"/>
              </a:lnSpc>
            </a:pPr>
            <a:r>
              <a:rPr lang="pl-PL" sz="220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Niełatwo iść przez życie kilkoma drogami równocześnie.</a:t>
            </a:r>
          </a:p>
          <a:p>
            <a:pPr marL="273050" indent="-273050" eaLnBrk="1" hangingPunct="1">
              <a:lnSpc>
                <a:spcPct val="90000"/>
              </a:lnSpc>
            </a:pPr>
            <a:r>
              <a:rPr lang="pl-PL" sz="220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Muzyka budzi w sercu pragnienie dobrych czynów.</a:t>
            </a:r>
          </a:p>
          <a:p>
            <a:pPr marL="273050" indent="-273050" eaLnBrk="1" hangingPunct="1">
              <a:lnSpc>
                <a:spcPct val="90000"/>
              </a:lnSpc>
            </a:pPr>
            <a:r>
              <a:rPr lang="pl-PL" sz="220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Kto zatraca się w cierpieniu, nie może być człowiekiem wolnym.</a:t>
            </a:r>
          </a:p>
          <a:p>
            <a:pPr marL="273050" indent="-273050" eaLnBrk="1" hangingPunct="1">
              <a:lnSpc>
                <a:spcPct val="90000"/>
              </a:lnSpc>
            </a:pPr>
            <a:r>
              <a:rPr lang="pl-PL" sz="220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Naprawdę poznajemy człowieka dopiero po jego śmierci.</a:t>
            </a:r>
          </a:p>
          <a:p>
            <a:pPr marL="273050" indent="-273050" eaLnBrk="1" hangingPunct="1">
              <a:lnSpc>
                <a:spcPct val="90000"/>
              </a:lnSpc>
            </a:pPr>
            <a:r>
              <a:rPr lang="pl-PL" sz="220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Milcz, albo powiedz coś takiego, co jest lepszym od milczenia.</a:t>
            </a:r>
          </a:p>
          <a:p>
            <a:pPr marL="273050" indent="-273050" eaLnBrk="1" hangingPunct="1">
              <a:lnSpc>
                <a:spcPct val="90000"/>
              </a:lnSpc>
            </a:pPr>
            <a:r>
              <a:rPr lang="pl-PL" sz="220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Tak postępuj z przyjaciółmi, aby nie stali się nieprzyjaciółmi, </a:t>
            </a:r>
            <a:br>
              <a:rPr lang="pl-PL" sz="220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20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 z nieprzyjaciółmi tak, żeby jak najprędzej stali się tobie przyjaciółmi.</a:t>
            </a:r>
          </a:p>
          <a:p>
            <a:pPr marL="273050" indent="-273050" eaLnBrk="1" hangingPunct="1">
              <a:lnSpc>
                <a:spcPct val="90000"/>
              </a:lnSpc>
              <a:buFont typeface="Wingdings 2" pitchFamily="18" charset="2"/>
              <a:buNone/>
            </a:pPr>
            <a:endParaRPr lang="pl-PL" sz="220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1619672" y="548680"/>
            <a:ext cx="6012542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Pitagoras z Samos</a:t>
            </a: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6" name="Obraz 4" descr="220px-Anaximander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72250" y="2643188"/>
            <a:ext cx="2095500" cy="390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9747" name="Symbol zastępczy zawartości 1"/>
          <p:cNvSpPr>
            <a:spLocks noGrp="1"/>
          </p:cNvSpPr>
          <p:nvPr>
            <p:ph idx="4294967295"/>
          </p:nvPr>
        </p:nvSpPr>
        <p:spPr>
          <a:xfrm>
            <a:off x="250825" y="1628775"/>
            <a:ext cx="8229600" cy="4572000"/>
          </a:xfrm>
        </p:spPr>
        <p:txBody>
          <a:bodyPr/>
          <a:lstStyle/>
          <a:p>
            <a:pPr marL="273050" indent="-273050" eaLnBrk="1" hangingPunct="1">
              <a:buFont typeface="Wingdings 2" pitchFamily="18" charset="2"/>
              <a:buNone/>
            </a:pPr>
            <a:r>
              <a:rPr lang="pl-PL" sz="260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pl-PL" sz="260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Anaksymander (gr.</a:t>
            </a:r>
            <a:r>
              <a:rPr lang="el-GR" sz="260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Ἀναξίμανδρος</a:t>
            </a:r>
            <a:r>
              <a:rPr lang="pl-PL" sz="260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60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ὁ Μιλήσιος</a:t>
            </a:r>
            <a:r>
              <a:rPr lang="pl-PL" sz="260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2600" i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Anaksimandros ho Milesios</a:t>
            </a:r>
            <a:r>
              <a:rPr lang="pl-PL" sz="260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ok. 610-546 p.n.e.) – jeden                  z pierwszych filozofów greckich, prawdopodobnie uczeń Talesa i nauczyciel Anaksymenesa, reprezentant                    szkoły jońskiej, polityk. </a:t>
            </a:r>
          </a:p>
          <a:p>
            <a:pPr marL="273050" indent="-273050" eaLnBrk="1" hangingPunct="1">
              <a:buFont typeface="Wingdings 2" pitchFamily="18" charset="2"/>
              <a:buNone/>
            </a:pPr>
            <a:r>
              <a:rPr lang="pl-PL" sz="26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Cytaty jego sentencji:</a:t>
            </a:r>
          </a:p>
          <a:p>
            <a:pPr marL="273050" indent="-273050" eaLnBrk="1" hangingPunct="1"/>
            <a:r>
              <a:rPr lang="pl-PL" sz="260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Nawet gwiazdy zazdrościłyby człowiekowi miłości,</a:t>
            </a:r>
            <a:br>
              <a:rPr lang="pl-PL" sz="260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60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gdyby wiedziały, co to znaczy kochać.</a:t>
            </a:r>
          </a:p>
          <a:p>
            <a:pPr marL="273050" indent="-273050" eaLnBrk="1" hangingPunct="1"/>
            <a:r>
              <a:rPr lang="pl-PL" sz="260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Głupota ma długi język.</a:t>
            </a:r>
          </a:p>
          <a:p>
            <a:pPr marL="273050" indent="-273050" eaLnBrk="1" hangingPunct="1"/>
            <a:r>
              <a:rPr lang="pl-PL" sz="260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Głupiec jest zawsze pewien siebie.</a:t>
            </a:r>
          </a:p>
          <a:p>
            <a:pPr marL="273050" indent="-273050" eaLnBrk="1" hangingPunct="1">
              <a:buFont typeface="Wingdings 2" pitchFamily="18" charset="2"/>
              <a:buNone/>
            </a:pPr>
            <a:endParaRPr lang="pl-PL" sz="2600" smtClean="0">
              <a:latin typeface="Times New Roman" pitchFamily="18" charset="0"/>
              <a:cs typeface="Times New Roman" pitchFamily="18" charset="0"/>
            </a:endParaRPr>
          </a:p>
          <a:p>
            <a:pPr marL="273050" indent="-273050" eaLnBrk="1" hangingPunct="1">
              <a:buFont typeface="Wingdings 2" pitchFamily="18" charset="2"/>
              <a:buNone/>
            </a:pPr>
            <a:endParaRPr lang="pl-PL" sz="2600" smtClean="0">
              <a:latin typeface="Times New Roman" pitchFamily="18" charset="0"/>
              <a:cs typeface="Times New Roman" pitchFamily="18" charset="0"/>
            </a:endParaRPr>
          </a:p>
          <a:p>
            <a:pPr marL="273050" indent="-273050" eaLnBrk="1" hangingPunct="1">
              <a:buFont typeface="Wingdings 2" pitchFamily="18" charset="2"/>
              <a:buNone/>
            </a:pPr>
            <a:endParaRPr lang="pl-PL" sz="260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603222" y="528617"/>
            <a:ext cx="7933903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Anaksymander</a:t>
            </a:r>
            <a:r>
              <a:rPr lang="pl-PL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 z Miletu</a:t>
            </a:r>
          </a:p>
        </p:txBody>
      </p:sp>
    </p:spTree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Obraz 5" descr="arystoteles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750" y="1290638"/>
            <a:ext cx="1419225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1795" name="Obraz 4" descr="220px-Parmenides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72250" y="3714750"/>
            <a:ext cx="20955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1796" name="Symbol zastępczy zawartości 1"/>
          <p:cNvSpPr>
            <a:spLocks noGrp="1"/>
          </p:cNvSpPr>
          <p:nvPr>
            <p:ph idx="4294967295"/>
          </p:nvPr>
        </p:nvSpPr>
        <p:spPr>
          <a:xfrm>
            <a:off x="179388" y="1700213"/>
            <a:ext cx="8229600" cy="4572000"/>
          </a:xfrm>
        </p:spPr>
        <p:txBody>
          <a:bodyPr/>
          <a:lstStyle/>
          <a:p>
            <a:pPr marL="273050" indent="-273050" eaLnBrk="1" hangingPunct="1">
              <a:buFont typeface="Wingdings 2" pitchFamily="18" charset="2"/>
              <a:buNone/>
            </a:pPr>
            <a:r>
              <a:rPr lang="pl-PL" sz="2200" b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Arystoteles:</a:t>
            </a:r>
          </a:p>
          <a:p>
            <a:pPr marL="273050" indent="-273050" eaLnBrk="1" hangingPunct="1">
              <a:buFont typeface="Wingdings 2" pitchFamily="18" charset="2"/>
              <a:buNone/>
            </a:pPr>
            <a:r>
              <a:rPr lang="pl-PL" sz="220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Przyjaciele - jedna dusza w dwóch ciałach.</a:t>
            </a:r>
          </a:p>
          <a:p>
            <a:pPr marL="273050" indent="-273050" eaLnBrk="1" hangingPunct="1">
              <a:buFont typeface="Wingdings 2" pitchFamily="18" charset="2"/>
              <a:buNone/>
            </a:pPr>
            <a:r>
              <a:rPr lang="pl-PL" sz="220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Radość oczu jest początkiem miłości.</a:t>
            </a:r>
          </a:p>
          <a:p>
            <a:pPr marL="273050" indent="-273050" eaLnBrk="1" hangingPunct="1">
              <a:buFont typeface="Wingdings 2" pitchFamily="18" charset="2"/>
              <a:buNone/>
            </a:pPr>
            <a:r>
              <a:rPr lang="pl-PL" sz="220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Ten człowiek jest wolny, który żyje dla siebie, a nie dla innych.</a:t>
            </a:r>
          </a:p>
          <a:p>
            <a:pPr marL="273050" indent="-273050" eaLnBrk="1" hangingPunct="1">
              <a:buFont typeface="Wingdings 2" pitchFamily="18" charset="2"/>
              <a:buNone/>
            </a:pPr>
            <a:r>
              <a:rPr lang="pl-PL" sz="220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Prawda leży pośrodku - może dlatego wszystkim zawadza.</a:t>
            </a:r>
          </a:p>
          <a:p>
            <a:pPr marL="273050" indent="-273050" eaLnBrk="1" hangingPunct="1">
              <a:buFont typeface="Wingdings 2" pitchFamily="18" charset="2"/>
              <a:buNone/>
            </a:pPr>
            <a:r>
              <a:rPr lang="pl-PL" sz="220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Nie ma geniuszu bez ziarna szaleństwa.</a:t>
            </a:r>
          </a:p>
          <a:p>
            <a:pPr marL="273050" indent="-273050" eaLnBrk="1" hangingPunct="1">
              <a:buFont typeface="Wingdings 2" pitchFamily="18" charset="2"/>
              <a:buNone/>
            </a:pPr>
            <a:r>
              <a:rPr lang="pl-PL" sz="2200" b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Parmenides:</a:t>
            </a:r>
          </a:p>
          <a:p>
            <a:pPr marL="273050" indent="-273050" eaLnBrk="1" hangingPunct="1">
              <a:buFont typeface="Wingdings 2" pitchFamily="18" charset="2"/>
              <a:buNone/>
            </a:pPr>
            <a:r>
              <a:rPr lang="pl-PL" sz="220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Bądź szczery w tłumie, a szybko cię zadepczą.</a:t>
            </a:r>
          </a:p>
          <a:p>
            <a:pPr marL="273050" indent="-273050" eaLnBrk="1" hangingPunct="1">
              <a:buFont typeface="Wingdings 2" pitchFamily="18" charset="2"/>
              <a:buNone/>
            </a:pPr>
            <a:r>
              <a:rPr lang="pl-PL" sz="220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Bogowie opuszczają tych, którzy nie potrafią                                            sprzymierzyć się z losem.</a:t>
            </a:r>
          </a:p>
          <a:p>
            <a:pPr marL="273050" indent="-273050" eaLnBrk="1" hangingPunct="1">
              <a:buFont typeface="Wingdings 2" pitchFamily="18" charset="2"/>
              <a:buNone/>
            </a:pPr>
            <a:r>
              <a:rPr lang="pl-PL" sz="220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Byt jest, a niebytu nie ma.</a:t>
            </a:r>
          </a:p>
          <a:p>
            <a:pPr marL="273050" indent="-273050" eaLnBrk="1" hangingPunct="1">
              <a:buFont typeface="Wingdings 2" pitchFamily="18" charset="2"/>
              <a:buNone/>
            </a:pPr>
            <a:r>
              <a:rPr lang="pl-PL" sz="220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Ciało musi być godne głowy.</a:t>
            </a:r>
          </a:p>
        </p:txBody>
      </p:sp>
      <p:sp>
        <p:nvSpPr>
          <p:cNvPr id="4" name="Prostokąt 3"/>
          <p:cNvSpPr/>
          <p:nvPr/>
        </p:nvSpPr>
        <p:spPr>
          <a:xfrm>
            <a:off x="365095" y="396876"/>
            <a:ext cx="8180445" cy="2585322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l-PL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Inne sentencje greckich</a:t>
            </a:r>
          </a:p>
          <a:p>
            <a:pPr algn="ctr">
              <a:defRPr/>
            </a:pPr>
            <a:r>
              <a:rPr lang="pl-PL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filozofów</a:t>
            </a:r>
          </a:p>
          <a:p>
            <a:pPr algn="ctr">
              <a:defRPr/>
            </a:pPr>
            <a:endParaRPr lang="pl-PL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2" name="Obraz 5" descr="demokryt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750" y="571500"/>
            <a:ext cx="171450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43" name="Obraz 3" descr="220px-Heraclitus,_Johannes_Moreelse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86438" y="3429000"/>
            <a:ext cx="2786062" cy="247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44" name="Symbol zastępczy zawartości 1"/>
          <p:cNvSpPr>
            <a:spLocks noGrp="1"/>
          </p:cNvSpPr>
          <p:nvPr>
            <p:ph idx="4294967295"/>
          </p:nvPr>
        </p:nvSpPr>
        <p:spPr>
          <a:xfrm>
            <a:off x="250825" y="404813"/>
            <a:ext cx="8229600" cy="4572000"/>
          </a:xfrm>
        </p:spPr>
        <p:txBody>
          <a:bodyPr/>
          <a:lstStyle/>
          <a:p>
            <a:pPr marL="273050" indent="-273050" eaLnBrk="1" hangingPunct="1">
              <a:buFont typeface="Wingdings 2" pitchFamily="18" charset="2"/>
              <a:buNone/>
            </a:pPr>
            <a:r>
              <a:rPr lang="pl-PL" sz="280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Demokryt:</a:t>
            </a:r>
          </a:p>
          <a:p>
            <a:pPr marL="273050" indent="-273050" eaLnBrk="1" hangingPunct="1">
              <a:buFont typeface="Wingdings 2" pitchFamily="18" charset="2"/>
              <a:buNone/>
            </a:pPr>
            <a:r>
              <a:rPr lang="pl-PL" sz="220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Chęć nadmiernych zysków powoduję utratę tego, co posiadamy.</a:t>
            </a:r>
          </a:p>
          <a:p>
            <a:pPr marL="273050" indent="-273050" eaLnBrk="1" hangingPunct="1">
              <a:buFont typeface="Wingdings 2" pitchFamily="18" charset="2"/>
              <a:buNone/>
            </a:pPr>
            <a:r>
              <a:rPr lang="pl-PL" sz="220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Ciężko jest być zależnym od człowieka gorszego.</a:t>
            </a:r>
          </a:p>
          <a:p>
            <a:pPr marL="273050" indent="-273050" eaLnBrk="1" hangingPunct="1">
              <a:buFont typeface="Wingdings 2" pitchFamily="18" charset="2"/>
              <a:buNone/>
            </a:pPr>
            <a:r>
              <a:rPr lang="pl-PL" sz="220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Człowiek jest małym światem. </a:t>
            </a:r>
          </a:p>
          <a:p>
            <a:pPr marL="273050" indent="-273050" eaLnBrk="1" hangingPunct="1">
              <a:buFont typeface="Wingdings 2" pitchFamily="18" charset="2"/>
              <a:buNone/>
            </a:pPr>
            <a:r>
              <a:rPr lang="pl-PL" sz="220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Człowiekowi mądremu cała ziemia jest dostępną, gdyż ojczyzną szlachetnej duszy jest cały świat.</a:t>
            </a:r>
          </a:p>
          <a:p>
            <a:pPr marL="273050" indent="-273050" eaLnBrk="1" hangingPunct="1">
              <a:buFont typeface="Wingdings 2" pitchFamily="18" charset="2"/>
              <a:buNone/>
            </a:pPr>
            <a:endParaRPr lang="pl-PL" sz="2200" smtClean="0">
              <a:solidFill>
                <a:srgbClr val="FCF059"/>
              </a:solidFill>
              <a:latin typeface="Times New Roman" pitchFamily="18" charset="0"/>
              <a:cs typeface="Times New Roman" pitchFamily="18" charset="0"/>
            </a:endParaRPr>
          </a:p>
          <a:p>
            <a:pPr marL="273050" indent="-273050" eaLnBrk="1" hangingPunct="1">
              <a:buFont typeface="Wingdings 2" pitchFamily="18" charset="2"/>
              <a:buNone/>
            </a:pPr>
            <a:r>
              <a:rPr lang="pl-PL" sz="280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Heraklit z Efezu:</a:t>
            </a:r>
          </a:p>
          <a:p>
            <a:pPr marL="273050" indent="-273050" eaLnBrk="1" hangingPunct="1">
              <a:buFont typeface="Wingdings 2" pitchFamily="18" charset="2"/>
              <a:buNone/>
            </a:pPr>
            <a:r>
              <a:rPr lang="pl-PL" sz="220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Charakter człowieka jest jego przeznaczeniem.</a:t>
            </a:r>
          </a:p>
          <a:p>
            <a:pPr marL="273050" indent="-273050" eaLnBrk="1" hangingPunct="1">
              <a:buFont typeface="Wingdings 2" pitchFamily="18" charset="2"/>
              <a:buNone/>
            </a:pPr>
            <a:r>
              <a:rPr lang="pl-PL" sz="220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Charakter człowieka tworzy jego los.</a:t>
            </a:r>
          </a:p>
          <a:p>
            <a:pPr marL="273050" indent="-273050" eaLnBrk="1" hangingPunct="1">
              <a:buFont typeface="Wingdings 2" pitchFamily="18" charset="2"/>
              <a:buNone/>
            </a:pPr>
            <a:r>
              <a:rPr lang="pl-PL" sz="220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Choćbyś wszystkie przeszedł drogi, nie dotrzesz                                                            do granic duszy; taka w niej głębia.</a:t>
            </a:r>
          </a:p>
          <a:p>
            <a:pPr marL="273050" indent="-273050" eaLnBrk="1" hangingPunct="1">
              <a:buFont typeface="Wingdings 2" pitchFamily="18" charset="2"/>
              <a:buNone/>
            </a:pPr>
            <a:r>
              <a:rPr lang="pl-PL" sz="220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Choroba pozwala poznać słodycz zdrowia, zło – dobra,                                            głód – sytości, zmęczenie – wypoczynku.</a:t>
            </a:r>
          </a:p>
          <a:p>
            <a:pPr marL="273050" indent="-273050" eaLnBrk="1" hangingPunct="1">
              <a:buFont typeface="Wingdings 2" pitchFamily="18" charset="2"/>
              <a:buNone/>
            </a:pPr>
            <a:endParaRPr lang="pl-PL" sz="2200" smtClean="0">
              <a:solidFill>
                <a:srgbClr val="FCF059"/>
              </a:solidFill>
              <a:latin typeface="Times New Roman" pitchFamily="18" charset="0"/>
              <a:cs typeface="Times New Roman" pitchFamily="18" charset="0"/>
            </a:endParaRPr>
          </a:p>
          <a:p>
            <a:pPr marL="273050" indent="-273050" eaLnBrk="1" hangingPunct="1">
              <a:buFont typeface="Wingdings 2" pitchFamily="18" charset="2"/>
              <a:buNone/>
            </a:pPr>
            <a:endParaRPr lang="pl-PL" sz="2200" smtClean="0">
              <a:solidFill>
                <a:srgbClr val="FCF059"/>
              </a:solidFill>
              <a:latin typeface="Times New Roman" pitchFamily="18" charset="0"/>
              <a:cs typeface="Times New Roman" pitchFamily="18" charset="0"/>
            </a:endParaRPr>
          </a:p>
          <a:p>
            <a:pPr marL="273050" indent="-273050" eaLnBrk="1" hangingPunct="1">
              <a:buFont typeface="Wingdings 2" pitchFamily="18" charset="2"/>
              <a:buNone/>
            </a:pPr>
            <a:endParaRPr lang="pl-PL" sz="2200" smtClean="0">
              <a:solidFill>
                <a:srgbClr val="FCF059"/>
              </a:solidFill>
              <a:latin typeface="Times New Roman" pitchFamily="18" charset="0"/>
              <a:cs typeface="Times New Roman" pitchFamily="18" charset="0"/>
            </a:endParaRPr>
          </a:p>
          <a:p>
            <a:pPr marL="273050" indent="-273050" eaLnBrk="1" hangingPunct="1">
              <a:buFont typeface="Wingdings 2" pitchFamily="18" charset="2"/>
              <a:buNone/>
            </a:pPr>
            <a:endParaRPr lang="pl-PL" sz="2200" smtClean="0">
              <a:solidFill>
                <a:srgbClr val="FCF05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0" name="Obraz 4" descr="protagoras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15125" y="785813"/>
            <a:ext cx="1795463" cy="203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5891" name="Obraz 3" descr="220px-Sophocles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00875" y="3714750"/>
            <a:ext cx="1785938" cy="282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5892" name="Symbol zastępczy zawartości 1"/>
          <p:cNvSpPr>
            <a:spLocks noGrp="1"/>
          </p:cNvSpPr>
          <p:nvPr>
            <p:ph idx="4294967295"/>
          </p:nvPr>
        </p:nvSpPr>
        <p:spPr>
          <a:xfrm>
            <a:off x="250825" y="549275"/>
            <a:ext cx="8229600" cy="4572000"/>
          </a:xfrm>
        </p:spPr>
        <p:txBody>
          <a:bodyPr/>
          <a:lstStyle/>
          <a:p>
            <a:pPr marL="273050" indent="-273050" eaLnBrk="1" hangingPunct="1">
              <a:buFont typeface="Wingdings 2" pitchFamily="18" charset="2"/>
              <a:buNone/>
            </a:pPr>
            <a:r>
              <a:rPr lang="pl-PL" sz="280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Protagoras z Abdery:</a:t>
            </a:r>
          </a:p>
          <a:p>
            <a:pPr marL="273050" indent="-273050" eaLnBrk="1" hangingPunct="1">
              <a:buFont typeface="Wingdings 2" pitchFamily="18" charset="2"/>
              <a:buNone/>
            </a:pPr>
            <a:r>
              <a:rPr lang="pl-PL" sz="220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Człowiek miarą wszechrzeczy. </a:t>
            </a:r>
          </a:p>
          <a:p>
            <a:pPr marL="273050" indent="-273050" eaLnBrk="1" hangingPunct="1">
              <a:buFont typeface="Wingdings 2" pitchFamily="18" charset="2"/>
              <a:buNone/>
            </a:pPr>
            <a:r>
              <a:rPr lang="pl-PL" sz="220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Jedynym źródłem i kryterium poznania rzeczywistości </a:t>
            </a:r>
            <a:br>
              <a:rPr lang="pl-PL" sz="220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20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są zmysły.</a:t>
            </a:r>
          </a:p>
          <a:p>
            <a:pPr marL="273050" indent="-273050" eaLnBrk="1" hangingPunct="1">
              <a:buFont typeface="Wingdings 2" pitchFamily="18" charset="2"/>
              <a:buNone/>
            </a:pPr>
            <a:r>
              <a:rPr lang="pl-PL" sz="220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Uczyń słabszy argument silniejszym.</a:t>
            </a:r>
          </a:p>
          <a:p>
            <a:pPr marL="273050" indent="-273050" eaLnBrk="1" hangingPunct="1">
              <a:buFont typeface="Wingdings 2" pitchFamily="18" charset="2"/>
              <a:buNone/>
            </a:pPr>
            <a:endParaRPr lang="pl-PL" sz="2200" smtClean="0">
              <a:solidFill>
                <a:srgbClr val="FCF059"/>
              </a:solidFill>
              <a:latin typeface="Times New Roman" pitchFamily="18" charset="0"/>
              <a:cs typeface="Times New Roman" pitchFamily="18" charset="0"/>
            </a:endParaRPr>
          </a:p>
          <a:p>
            <a:pPr marL="273050" indent="-273050" eaLnBrk="1" hangingPunct="1">
              <a:buFont typeface="Wingdings 2" pitchFamily="18" charset="2"/>
              <a:buNone/>
            </a:pPr>
            <a:r>
              <a:rPr lang="pl-PL" sz="280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Sofokles:</a:t>
            </a:r>
          </a:p>
          <a:p>
            <a:pPr marL="273050" indent="-273050" eaLnBrk="1" hangingPunct="1">
              <a:buFont typeface="Wingdings 2" pitchFamily="18" charset="2"/>
              <a:buNone/>
            </a:pPr>
            <a:r>
              <a:rPr lang="pl-PL" sz="220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Bez bólu i cierpienia nie istniejemy.</a:t>
            </a:r>
          </a:p>
          <a:p>
            <a:pPr marL="273050" indent="-273050" eaLnBrk="1" hangingPunct="1">
              <a:buFont typeface="Wingdings 2" pitchFamily="18" charset="2"/>
              <a:buNone/>
            </a:pPr>
            <a:r>
              <a:rPr lang="pl-PL" sz="220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Bo ten, kto sądzi, iż sam posiadł mądrość, język i rozum, </a:t>
            </a:r>
            <a:br>
              <a:rPr lang="pl-PL" sz="220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20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innym niedosięgłe bliżej poznany – okaże się pusty. </a:t>
            </a:r>
          </a:p>
          <a:p>
            <a:pPr marL="273050" indent="-273050" eaLnBrk="1" hangingPunct="1">
              <a:buFont typeface="Wingdings 2" pitchFamily="18" charset="2"/>
              <a:buNone/>
            </a:pPr>
            <a:r>
              <a:rPr lang="pl-PL" sz="220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Bo to jest w dzieciach najpiękniejszą cnotą, gdy trudy</a:t>
            </a:r>
            <a:br>
              <a:rPr lang="pl-PL" sz="220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20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dla rodziców ponoszą z ochotą.</a:t>
            </a:r>
          </a:p>
          <a:p>
            <a:pPr marL="273050" indent="-273050" eaLnBrk="1" hangingPunct="1">
              <a:buFont typeface="Wingdings 2" pitchFamily="18" charset="2"/>
              <a:buNone/>
            </a:pPr>
            <a:r>
              <a:rPr lang="pl-PL" sz="220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Cel zamierzony, a cel osiągnięty nigdy nie jest tym samym.</a:t>
            </a:r>
          </a:p>
          <a:p>
            <a:pPr marL="273050" indent="-273050" eaLnBrk="1" hangingPunct="1">
              <a:buFont typeface="Wingdings 2" pitchFamily="18" charset="2"/>
              <a:buNone/>
            </a:pPr>
            <a:r>
              <a:rPr lang="pl-PL" sz="220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Człowiek na starość dziecinnieje.</a:t>
            </a:r>
          </a:p>
          <a:p>
            <a:pPr marL="273050" indent="-273050" eaLnBrk="1" hangingPunct="1">
              <a:buFont typeface="Wingdings 2" pitchFamily="18" charset="2"/>
              <a:buNone/>
            </a:pPr>
            <a:endParaRPr lang="pl-PL" sz="2200" smtClean="0">
              <a:solidFill>
                <a:srgbClr val="FCF059"/>
              </a:solidFill>
              <a:latin typeface="Times New Roman" pitchFamily="18" charset="0"/>
              <a:cs typeface="Times New Roman" pitchFamily="18" charset="0"/>
            </a:endParaRPr>
          </a:p>
          <a:p>
            <a:pPr marL="273050" indent="-273050" eaLnBrk="1" hangingPunct="1">
              <a:buFont typeface="Wingdings 2" pitchFamily="18" charset="2"/>
              <a:buNone/>
            </a:pPr>
            <a:endParaRPr lang="pl-PL" sz="2200" smtClean="0">
              <a:solidFill>
                <a:srgbClr val="FCF059"/>
              </a:solidFill>
              <a:latin typeface="Times New Roman" pitchFamily="18" charset="0"/>
              <a:cs typeface="Times New Roman" pitchFamily="18" charset="0"/>
            </a:endParaRPr>
          </a:p>
          <a:p>
            <a:pPr marL="273050" indent="-273050" eaLnBrk="1" hangingPunct="1">
              <a:buFont typeface="Wingdings 2" pitchFamily="18" charset="2"/>
              <a:buNone/>
            </a:pPr>
            <a:endParaRPr lang="pl-PL" sz="2200" smtClean="0">
              <a:latin typeface="Times New Roman" pitchFamily="18" charset="0"/>
            </a:endParaRPr>
          </a:p>
        </p:txBody>
      </p:sp>
    </p:spTree>
  </p:cSld>
  <p:clrMapOvr>
    <a:masterClrMapping/>
  </p:clrMapOvr>
  <p:transition>
    <p:push dir="d"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476250"/>
            <a:ext cx="8964613" cy="1944688"/>
          </a:xfrm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pl-PL" sz="60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Co rządzi naszym życiem?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0" y="2997200"/>
            <a:ext cx="9144000" cy="3171825"/>
          </a:xfrm>
        </p:spPr>
        <p:txBody>
          <a:bodyPr/>
          <a:lstStyle/>
          <a:p>
            <a:pPr marL="0" indent="0" algn="ctr" eaLnBrk="1" hangingPunct="1">
              <a:buFont typeface="Wingdings 2" pitchFamily="18" charset="2"/>
              <a:buNone/>
              <a:tabLst>
                <a:tab pos="6183313" algn="l"/>
              </a:tabLst>
              <a:defRPr/>
            </a:pPr>
            <a:r>
              <a:rPr lang="pl-PL" sz="40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Przypadek</a:t>
            </a:r>
          </a:p>
          <a:p>
            <a:pPr marL="0" indent="0" algn="ctr" eaLnBrk="1" hangingPunct="1">
              <a:buFont typeface="Wingdings 2" pitchFamily="18" charset="2"/>
              <a:buNone/>
              <a:tabLst>
                <a:tab pos="6183313" algn="l"/>
              </a:tabLst>
              <a:defRPr/>
            </a:pPr>
            <a:r>
              <a:rPr lang="pl-PL" sz="40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Wola</a:t>
            </a:r>
          </a:p>
          <a:p>
            <a:pPr marL="0" indent="0" algn="ctr" eaLnBrk="1" hangingPunct="1">
              <a:buFont typeface="Wingdings 2" pitchFamily="18" charset="2"/>
              <a:buNone/>
              <a:tabLst>
                <a:tab pos="6183313" algn="l"/>
              </a:tabLst>
              <a:defRPr/>
            </a:pPr>
            <a:r>
              <a:rPr lang="pl-PL" sz="40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Przeznaczenie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7499350" cy="1143000"/>
          </a:xfrm>
        </p:spPr>
        <p:txBody>
          <a:bodyPr vert="horz" wrap="square" lIns="91440" tIns="45720" rIns="91440" bIns="45720" numCol="1" anchorCtr="1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pl-PL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O tym w jaki sposób…</a:t>
            </a:r>
          </a:p>
        </p:txBody>
      </p:sp>
      <p:pic>
        <p:nvPicPr>
          <p:cNvPr id="46089" name="Picture 4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/>
          <a:srcRect/>
          <a:stretch>
            <a:fillRect/>
          </a:stretch>
        </p:blipFill>
        <p:spPr>
          <a:xfrm>
            <a:off x="5862638" y="2492375"/>
            <a:ext cx="3281362" cy="3844925"/>
          </a:xfrm>
        </p:spPr>
      </p:pic>
      <p:sp>
        <p:nvSpPr>
          <p:cNvPr id="72709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196975"/>
            <a:ext cx="7359650" cy="4800600"/>
          </a:xfrm>
        </p:spPr>
        <p:txBody>
          <a:bodyPr/>
          <a:lstStyle/>
          <a:p>
            <a:pPr eaLnBrk="1" hangingPunct="1">
              <a:defRPr/>
            </a:pPr>
            <a:r>
              <a:rPr lang="pl-PL" sz="28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…przeznaczenie decydowało o ludzkim losie i życiu człowieka, wie każdy, kto przeczytał starożytny grecki dramat - </a:t>
            </a:r>
            <a:r>
              <a:rPr lang="pl-PL" sz="2800" b="1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Antygonę </a:t>
            </a:r>
            <a:r>
              <a:rPr lang="pl-PL" sz="28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Sofoklesa</a:t>
            </a:r>
            <a:r>
              <a:rPr lang="pl-PL" sz="28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. Mimo iż akcja tragedii rozgrywa się w Tebach w XIII                       wieku p.n.e., </a:t>
            </a:r>
            <a:r>
              <a:rPr lang="pl-PL" sz="28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problem winy i kary, sprawiedliwości i przekroczenia                                      jej granic - są nadal aktualne.</a:t>
            </a:r>
          </a:p>
        </p:txBody>
      </p:sp>
      <p:pic>
        <p:nvPicPr>
          <p:cNvPr id="46091" name="Picture 8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6"/>
          <a:srcRect/>
          <a:stretch>
            <a:fillRect/>
          </a:stretch>
        </p:blipFill>
        <p:spPr>
          <a:xfrm>
            <a:off x="7235825" y="404813"/>
            <a:ext cx="1292225" cy="1655762"/>
          </a:xfrm>
        </p:spPr>
      </p:pic>
      <p:graphicFrame>
        <p:nvGraphicFramePr>
          <p:cNvPr id="46086" name="Object 10"/>
          <p:cNvGraphicFramePr>
            <a:graphicFrameLocks noChangeAspect="1"/>
          </p:cNvGraphicFramePr>
          <p:nvPr/>
        </p:nvGraphicFramePr>
        <p:xfrm>
          <a:off x="250825" y="5300663"/>
          <a:ext cx="3240088" cy="1352550"/>
        </p:xfrm>
        <a:graphic>
          <a:graphicData uri="http://schemas.openxmlformats.org/presentationml/2006/ole">
            <p:oleObj spid="_x0000_s46086" name="Obraz - mapa bitowa" r:id="rId7" imgW="2666667" imgH="1112381" progId="PBrush">
              <p:embed/>
            </p:oleObj>
          </a:graphicData>
        </a:graphic>
      </p:graphicFrame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80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827088" y="0"/>
            <a:ext cx="7499350" cy="1143000"/>
          </a:xfrm>
        </p:spPr>
        <p:txBody>
          <a:bodyPr vert="horz" wrap="square" lIns="91440" tIns="45720" rIns="91440" bIns="45720" numCol="1" anchorCtr="1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pl-PL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Główne problemy:</a:t>
            </a:r>
          </a:p>
        </p:txBody>
      </p:sp>
      <p:sp>
        <p:nvSpPr>
          <p:cNvPr id="75786" name="Rectangle 10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39750" y="1484313"/>
            <a:ext cx="3995738" cy="4800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endParaRPr lang="pl-PL" sz="2400" dirty="0" smtClean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pl-PL" sz="2400" dirty="0" smtClean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pl-PL" sz="2400" dirty="0" smtClean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pl-PL" sz="2400" dirty="0" smtClean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pl-PL" sz="2400" dirty="0" smtClean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pl-PL" sz="2400" dirty="0" smtClean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pl-PL" dirty="0" smtClean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pl-PL" sz="3600" dirty="0" smtClean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pl-PL" sz="36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Problem winy </a:t>
            </a:r>
            <a:br>
              <a:rPr lang="pl-PL" sz="36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pl-PL" sz="36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i kary</a:t>
            </a:r>
          </a:p>
        </p:txBody>
      </p:sp>
      <p:sp>
        <p:nvSpPr>
          <p:cNvPr id="75789" name="Rectangle 1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787900" y="1844675"/>
            <a:ext cx="4356100" cy="42481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endParaRPr lang="pl-PL" sz="2400" dirty="0" smtClean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pl-PL" sz="2400" dirty="0" smtClean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pl-PL" sz="2400" dirty="0" smtClean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pl-PL" sz="2400" dirty="0" smtClean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pl-PL" sz="2400" dirty="0" smtClean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  <a:defRPr/>
            </a:pPr>
            <a:endParaRPr lang="pl-PL" sz="2400" b="1" dirty="0" smtClean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  <a:defRPr/>
            </a:pPr>
            <a:endParaRPr lang="pl-PL" sz="2400" b="1" dirty="0" smtClean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  <a:defRPr/>
            </a:pPr>
            <a:endParaRPr lang="pl-PL" sz="2400" dirty="0" smtClean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pl-PL" dirty="0" smtClean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pl-PL" sz="36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Kto tu jest winny?</a:t>
            </a:r>
          </a:p>
        </p:txBody>
      </p:sp>
      <p:pic>
        <p:nvPicPr>
          <p:cNvPr id="47115" name="Picture 1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08625" y="1052513"/>
            <a:ext cx="2376488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7110" name="Object 18"/>
          <p:cNvGraphicFramePr>
            <a:graphicFrameLocks noChangeAspect="1"/>
          </p:cNvGraphicFramePr>
          <p:nvPr/>
        </p:nvGraphicFramePr>
        <p:xfrm>
          <a:off x="827088" y="1268413"/>
          <a:ext cx="2879725" cy="3671887"/>
        </p:xfrm>
        <a:graphic>
          <a:graphicData uri="http://schemas.openxmlformats.org/presentationml/2006/ole">
            <p:oleObj spid="_x0000_s47110" name="Obraz - mapa bitowa" r:id="rId6" imgW="2926334" imgH="3672381" progId="PBrush">
              <p:embed/>
            </p:oleObj>
          </a:graphicData>
        </a:graphic>
      </p:graphicFrame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323850" y="188913"/>
            <a:ext cx="7499350" cy="1143000"/>
          </a:xfrm>
        </p:spPr>
        <p:txBody>
          <a:bodyPr vert="horz" wrap="square" lIns="91440" tIns="45720" rIns="91440" bIns="45720" numCol="1" anchorCtr="1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pl-PL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Antygona</a:t>
            </a:r>
          </a:p>
        </p:txBody>
      </p:sp>
      <p:sp>
        <p:nvSpPr>
          <p:cNvPr id="81924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557338"/>
            <a:ext cx="4978400" cy="4781550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  <a:defRPr/>
            </a:pPr>
            <a:r>
              <a:rPr lang="pl-PL" sz="2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Bookman Old Style" pitchFamily="18" charset="0"/>
              </a:rPr>
              <a:t>   Złamała ustanowione przez władcę prawo.</a:t>
            </a:r>
          </a:p>
          <a:p>
            <a:pPr eaLnBrk="1" hangingPunct="1">
              <a:buFont typeface="Wingdings 2" pitchFamily="18" charset="2"/>
              <a:buNone/>
              <a:defRPr/>
            </a:pPr>
            <a:r>
              <a:rPr lang="pl-PL" sz="2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Bookman Old Style" pitchFamily="18" charset="0"/>
              </a:rPr>
              <a:t>   Kreon miał po części rację – jeden z jego bratanków był zdrajcą narodowym, musiał więc zostać ukarany.</a:t>
            </a:r>
          </a:p>
          <a:p>
            <a:pPr eaLnBrk="1" hangingPunct="1">
              <a:buFont typeface="Wingdings 2" pitchFamily="18" charset="2"/>
              <a:buNone/>
              <a:defRPr/>
            </a:pPr>
            <a:r>
              <a:rPr lang="pl-PL" sz="2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Bookman Old Style" pitchFamily="18" charset="0"/>
              </a:rPr>
              <a:t>  Nawet po śmierci…</a:t>
            </a:r>
          </a:p>
          <a:p>
            <a:pPr eaLnBrk="1" hangingPunct="1">
              <a:defRPr/>
            </a:pPr>
            <a:endParaRPr lang="pl-PL" sz="2800" dirty="0" smtClean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176132" name="Picture 6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4932363" y="1196975"/>
            <a:ext cx="3622675" cy="4495800"/>
          </a:xfrm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7499350" cy="1143000"/>
          </a:xfrm>
        </p:spPr>
        <p:txBody>
          <a:bodyPr vert="horz" wrap="square" lIns="91440" tIns="45720" rIns="91440" bIns="45720" numCol="1" anchorCtr="1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pl-PL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      Kreon</a:t>
            </a:r>
          </a:p>
        </p:txBody>
      </p:sp>
      <p:pic>
        <p:nvPicPr>
          <p:cNvPr id="178179" name="Picture 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395288" y="1412875"/>
            <a:ext cx="3425825" cy="4537075"/>
          </a:xfrm>
        </p:spPr>
      </p:pic>
      <p:sp>
        <p:nvSpPr>
          <p:cNvPr id="83973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563938" y="1557338"/>
            <a:ext cx="5580062" cy="56165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 2" pitchFamily="18" charset="2"/>
              <a:buNone/>
              <a:defRPr/>
            </a:pPr>
            <a:r>
              <a:rPr lang="pl-PL" sz="2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Bookman Old Style" pitchFamily="18" charset="0"/>
              </a:rPr>
              <a:t>   Zakazał pochówku zwłok </a:t>
            </a:r>
            <a:r>
              <a:rPr lang="pl-PL" sz="2800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Bookman Old Style" pitchFamily="18" charset="0"/>
              </a:rPr>
              <a:t>Polinejka</a:t>
            </a:r>
            <a:r>
              <a:rPr lang="pl-PL" sz="2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Bookman Old Style" pitchFamily="18" charset="0"/>
              </a:rPr>
              <a:t> – złamał tym samym prawo boskie, według którego wszyscy zmarli muszą zostać pochowani. </a:t>
            </a: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  <a:defRPr/>
            </a:pPr>
            <a:r>
              <a:rPr lang="pl-PL" sz="2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Bookman Old Style" pitchFamily="18" charset="0"/>
              </a:rPr>
              <a:t>   To warunek przejścia drogi </a:t>
            </a:r>
            <a:br>
              <a:rPr lang="pl-PL" sz="2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Bookman Old Style" pitchFamily="18" charset="0"/>
              </a:rPr>
            </a:br>
            <a:r>
              <a:rPr lang="pl-PL" sz="2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Bookman Old Style" pitchFamily="18" charset="0"/>
              </a:rPr>
              <a:t>do krainy zmarłych.</a:t>
            </a:r>
          </a:p>
          <a:p>
            <a:pPr eaLnBrk="1" hangingPunct="1">
              <a:lnSpc>
                <a:spcPct val="90000"/>
              </a:lnSpc>
              <a:defRPr/>
            </a:pPr>
            <a:endParaRPr lang="pl-PL" sz="2800" dirty="0" smtClean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6000" dirty="0" smtClean="0">
                <a:solidFill>
                  <a:schemeClr val="tx2">
                    <a:satMod val="130000"/>
                  </a:schemeClr>
                </a:solidFill>
              </a:rPr>
              <a:t>Hades</a:t>
            </a:r>
            <a:endParaRPr lang="pl-PL" sz="6000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30722" name="Prostokąt 4"/>
          <p:cNvSpPr>
            <a:spLocks noChangeArrowheads="1"/>
          </p:cNvSpPr>
          <p:nvPr/>
        </p:nvSpPr>
        <p:spPr bwMode="auto">
          <a:xfrm>
            <a:off x="4572000" y="1643063"/>
            <a:ext cx="4572000" cy="286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3600">
                <a:latin typeface="Gill Sans MT" pitchFamily="34" charset="-18"/>
              </a:rPr>
              <a:t>Oznacza zarówno świat zmarłych, </a:t>
            </a:r>
          </a:p>
          <a:p>
            <a:r>
              <a:rPr lang="pl-PL" sz="3600">
                <a:latin typeface="Gill Sans MT" pitchFamily="34" charset="-18"/>
              </a:rPr>
              <a:t>jak i boga-władcę                   tego podziemnego świata zmarłych.</a:t>
            </a:r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188" y="1557338"/>
            <a:ext cx="3357562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20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404813"/>
            <a:ext cx="7596188" cy="1143000"/>
          </a:xfrm>
        </p:spPr>
        <p:txBody>
          <a:bodyPr vert="horz" wrap="square" lIns="91440" tIns="45720" rIns="91440" bIns="45720" numCol="1" anchorCtr="1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pl-PL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Problem władzy</a:t>
            </a:r>
          </a:p>
        </p:txBody>
      </p:sp>
      <p:sp>
        <p:nvSpPr>
          <p:cNvPr id="86022" name="Rectangle 6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2362200"/>
            <a:ext cx="8243888" cy="4495800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  <a:defRPr/>
            </a:pPr>
            <a:r>
              <a:rPr lang="pl-PL" sz="2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Bookman Old Style" pitchFamily="18" charset="0"/>
              </a:rPr>
              <a:t>   Czy Kreon nie nadużył władzy, </a:t>
            </a:r>
          </a:p>
          <a:p>
            <a:pPr eaLnBrk="1" hangingPunct="1">
              <a:buFont typeface="Wingdings 2" pitchFamily="18" charset="2"/>
              <a:buNone/>
              <a:defRPr/>
            </a:pPr>
            <a:r>
              <a:rPr lang="pl-PL" sz="2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Bookman Old Style" pitchFamily="18" charset="0"/>
              </a:rPr>
              <a:t>   wydając rozkaz, z którym tak </a:t>
            </a:r>
          </a:p>
          <a:p>
            <a:pPr eaLnBrk="1" hangingPunct="1">
              <a:buFont typeface="Wingdings 2" pitchFamily="18" charset="2"/>
              <a:buNone/>
              <a:defRPr/>
            </a:pPr>
            <a:r>
              <a:rPr lang="pl-PL" sz="2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Bookman Old Style" pitchFamily="18" charset="0"/>
              </a:rPr>
              <a:t>   naprawdę nie zgadzało się </a:t>
            </a:r>
          </a:p>
          <a:p>
            <a:pPr eaLnBrk="1" hangingPunct="1">
              <a:buFont typeface="Wingdings 2" pitchFamily="18" charset="2"/>
              <a:buNone/>
              <a:defRPr/>
            </a:pPr>
            <a:r>
              <a:rPr lang="pl-PL" sz="2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Bookman Old Style" pitchFamily="18" charset="0"/>
              </a:rPr>
              <a:t>   prawie całe społeczeństwo</a:t>
            </a:r>
          </a:p>
          <a:p>
            <a:pPr eaLnBrk="1" hangingPunct="1">
              <a:buFont typeface="Wingdings 2" pitchFamily="18" charset="2"/>
              <a:buNone/>
              <a:defRPr/>
            </a:pPr>
            <a:r>
              <a:rPr lang="pl-PL" sz="2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Bookman Old Style" pitchFamily="18" charset="0"/>
              </a:rPr>
              <a:t>   tebańskie?</a:t>
            </a:r>
          </a:p>
          <a:p>
            <a:pPr eaLnBrk="1" hangingPunct="1">
              <a:defRPr/>
            </a:pPr>
            <a:endParaRPr lang="pl-PL" sz="2800" dirty="0" smtClean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180228" name="Picture 7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5724525" y="1700213"/>
            <a:ext cx="3254375" cy="47355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404813"/>
            <a:ext cx="8229600" cy="1143000"/>
          </a:xfrm>
        </p:spPr>
        <p:txBody>
          <a:bodyPr vert="horz" wrap="square" lIns="91440" tIns="45720" rIns="91440" bIns="45720" numCol="1" anchorCtr="1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pl-PL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Problem konfliktu pokoleń</a:t>
            </a:r>
          </a:p>
        </p:txBody>
      </p:sp>
      <p:sp>
        <p:nvSpPr>
          <p:cNvPr id="88068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57200" y="1600200"/>
            <a:ext cx="8686800" cy="4495800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  <a:defRPr/>
            </a:pPr>
            <a:r>
              <a:rPr lang="pl-PL" sz="2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Bookman Old Style" pitchFamily="18" charset="0"/>
              </a:rPr>
              <a:t>   Widać go w dyskusji Kreona z synem, </a:t>
            </a:r>
            <a:br>
              <a:rPr lang="pl-PL" sz="2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Bookman Old Style" pitchFamily="18" charset="0"/>
              </a:rPr>
            </a:br>
            <a:r>
              <a:rPr lang="pl-PL" sz="2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Bookman Old Style" pitchFamily="18" charset="0"/>
              </a:rPr>
              <a:t>ale odnosimy wrażenie, iż role są odwrócone.              To </a:t>
            </a:r>
            <a:r>
              <a:rPr lang="pl-PL" sz="2800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Bookman Old Style" pitchFamily="18" charset="0"/>
              </a:rPr>
              <a:t>Hajmon</a:t>
            </a:r>
            <a:r>
              <a:rPr lang="pl-PL" sz="2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Bookman Old Style" pitchFamily="18" charset="0"/>
              </a:rPr>
              <a:t> jest mądrzejszy od ojca, używa rozsądnych argumentów, darzy szacunkiem Kreona - Ojca i Kreona - Władcę.</a:t>
            </a:r>
          </a:p>
          <a:p>
            <a:pPr eaLnBrk="1" hangingPunct="1">
              <a:defRPr/>
            </a:pPr>
            <a:endParaRPr lang="pl-PL" sz="2800" dirty="0" smtClean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182276" name="Picture 5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6659563" y="3357563"/>
            <a:ext cx="2225675" cy="3240087"/>
          </a:xfr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9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23850" y="404813"/>
            <a:ext cx="8507413" cy="6453187"/>
          </a:xfrm>
        </p:spPr>
        <p:txBody>
          <a:bodyPr/>
          <a:lstStyle/>
          <a:p>
            <a:pPr algn="ctr" eaLnBrk="1" hangingPunct="1">
              <a:buFont typeface="Wingdings 2" pitchFamily="18" charset="2"/>
              <a:buNone/>
              <a:defRPr/>
            </a:pPr>
            <a:r>
              <a:rPr lang="pl-PL" sz="29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Bookman Old Style" pitchFamily="18" charset="0"/>
              </a:rPr>
              <a:t>Naczelnym problemem w tragedii</a:t>
            </a:r>
          </a:p>
          <a:p>
            <a:pPr algn="ctr" eaLnBrk="1" hangingPunct="1">
              <a:buFont typeface="Wingdings 2" pitchFamily="18" charset="2"/>
              <a:buNone/>
              <a:defRPr/>
            </a:pPr>
            <a:r>
              <a:rPr lang="pl-PL" sz="29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Bookman Old Style" pitchFamily="18" charset="0"/>
              </a:rPr>
              <a:t>  Sofoklesa jest ślepe przeznaczenie,</a:t>
            </a:r>
          </a:p>
          <a:p>
            <a:pPr algn="ctr" eaLnBrk="1" hangingPunct="1">
              <a:buFont typeface="Wingdings 2" pitchFamily="18" charset="2"/>
              <a:buNone/>
              <a:defRPr/>
            </a:pPr>
            <a:r>
              <a:rPr lang="pl-PL" sz="29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Bookman Old Style" pitchFamily="18" charset="0"/>
              </a:rPr>
              <a:t>  fatum, które ciąży nad losem człowieka</a:t>
            </a:r>
          </a:p>
          <a:p>
            <a:pPr algn="ctr" eaLnBrk="1" hangingPunct="1">
              <a:buFont typeface="Wingdings 2" pitchFamily="18" charset="2"/>
              <a:buNone/>
              <a:defRPr/>
            </a:pPr>
            <a:endParaRPr lang="pl-PL" sz="2900" b="1" dirty="0" smtClean="0">
              <a:effectLst>
                <a:outerShdw blurRad="38100" dist="38100" dir="2700000" algn="tl">
                  <a:srgbClr val="FFFFFF"/>
                </a:outerShdw>
              </a:effectLst>
              <a:latin typeface="Bookman Old Style" pitchFamily="18" charset="0"/>
            </a:endParaRPr>
          </a:p>
          <a:p>
            <a:pPr algn="ctr" eaLnBrk="1" hangingPunct="1">
              <a:buFont typeface="Wingdings 2" pitchFamily="18" charset="2"/>
              <a:buNone/>
              <a:defRPr/>
            </a:pPr>
            <a:endParaRPr lang="pl-PL" sz="2900" b="1" dirty="0" smtClean="0">
              <a:effectLst>
                <a:outerShdw blurRad="38100" dist="38100" dir="2700000" algn="tl">
                  <a:srgbClr val="FFFFFF"/>
                </a:outerShdw>
              </a:effectLst>
              <a:latin typeface="Bookman Old Style" pitchFamily="18" charset="0"/>
            </a:endParaRPr>
          </a:p>
          <a:p>
            <a:pPr algn="ctr" eaLnBrk="1" hangingPunct="1">
              <a:buFont typeface="Wingdings 2" pitchFamily="18" charset="2"/>
              <a:buNone/>
              <a:defRPr/>
            </a:pPr>
            <a:endParaRPr lang="pl-PL" sz="2900" b="1" dirty="0" smtClean="0">
              <a:effectLst>
                <a:outerShdw blurRad="38100" dist="38100" dir="2700000" algn="tl">
                  <a:srgbClr val="FFFFFF"/>
                </a:outerShdw>
              </a:effectLst>
              <a:latin typeface="Bookman Old Style" pitchFamily="18" charset="0"/>
            </a:endParaRPr>
          </a:p>
          <a:p>
            <a:pPr algn="ctr" eaLnBrk="1" hangingPunct="1">
              <a:buFont typeface="Wingdings 2" pitchFamily="18" charset="2"/>
              <a:buNone/>
              <a:defRPr/>
            </a:pPr>
            <a:endParaRPr lang="pl-PL" sz="2900" b="1" dirty="0" smtClean="0">
              <a:effectLst>
                <a:outerShdw blurRad="38100" dist="38100" dir="2700000" algn="tl">
                  <a:srgbClr val="FFFFFF"/>
                </a:outerShdw>
              </a:effectLst>
              <a:latin typeface="Bookman Old Style" pitchFamily="18" charset="0"/>
            </a:endParaRPr>
          </a:p>
          <a:p>
            <a:pPr eaLnBrk="1" hangingPunct="1">
              <a:buFont typeface="Wingdings 2" pitchFamily="18" charset="2"/>
              <a:buNone/>
              <a:defRPr/>
            </a:pPr>
            <a:endParaRPr lang="pl-PL" sz="2900" b="1" dirty="0" smtClean="0">
              <a:effectLst>
                <a:outerShdw blurRad="38100" dist="38100" dir="2700000" algn="tl">
                  <a:srgbClr val="FFFFFF"/>
                </a:outerShdw>
              </a:effectLst>
              <a:latin typeface="Bookman Old Style" pitchFamily="18" charset="0"/>
            </a:endParaRPr>
          </a:p>
          <a:p>
            <a:pPr algn="ctr" eaLnBrk="1" hangingPunct="1">
              <a:buFont typeface="Wingdings 2" pitchFamily="18" charset="2"/>
              <a:buNone/>
              <a:defRPr/>
            </a:pPr>
            <a:r>
              <a:rPr lang="pl-PL" sz="25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  </a:t>
            </a:r>
          </a:p>
          <a:p>
            <a:pPr eaLnBrk="1" hangingPunct="1">
              <a:buFont typeface="Wingdings 2" pitchFamily="18" charset="2"/>
              <a:buNone/>
              <a:defRPr/>
            </a:pPr>
            <a:endParaRPr lang="pl-PL" sz="2500" dirty="0" smtClean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ctr" eaLnBrk="1" hangingPunct="1">
              <a:buFont typeface="Wingdings 2" pitchFamily="18" charset="2"/>
              <a:buNone/>
              <a:defRPr/>
            </a:pPr>
            <a:r>
              <a:rPr lang="pl-PL" sz="24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  </a:t>
            </a:r>
            <a:r>
              <a:rPr lang="pl-PL" sz="2400" b="1" i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Bookman Old Style" pitchFamily="18" charset="0"/>
              </a:rPr>
              <a:t>Szczególne piętno fatum odcisnęło się na całym rodzie </a:t>
            </a:r>
            <a:r>
              <a:rPr lang="pl-PL" sz="2400" b="1" i="1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Bookman Old Style" pitchFamily="18" charset="0"/>
              </a:rPr>
              <a:t>Labdakidów</a:t>
            </a:r>
            <a:r>
              <a:rPr lang="pl-PL" sz="2400" b="1" i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Bookman Old Style" pitchFamily="18" charset="0"/>
              </a:rPr>
              <a:t> – kilkakrotnie wspomina</a:t>
            </a:r>
            <a:br>
              <a:rPr lang="pl-PL" sz="2400" b="1" i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Bookman Old Style" pitchFamily="18" charset="0"/>
              </a:rPr>
            </a:br>
            <a:r>
              <a:rPr lang="pl-PL" sz="2400" b="1" i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Bookman Old Style" pitchFamily="18" charset="0"/>
              </a:rPr>
              <a:t> o nim chór.</a:t>
            </a:r>
          </a:p>
          <a:p>
            <a:pPr eaLnBrk="1" hangingPunct="1">
              <a:defRPr/>
            </a:pPr>
            <a:endParaRPr lang="pl-PL" sz="2400" dirty="0" smtClean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184323" name="Picture 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2700338" y="2133600"/>
            <a:ext cx="3881437" cy="3173413"/>
          </a:xfr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9750" y="333375"/>
            <a:ext cx="7499350" cy="1143000"/>
          </a:xfrm>
        </p:spPr>
        <p:txBody>
          <a:bodyPr vert="horz" wrap="square" lIns="91440" tIns="45720" rIns="91440" bIns="45720" numCol="1" anchorCtr="1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pl-PL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Cytaty…</a:t>
            </a:r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36588" y="1600200"/>
            <a:ext cx="8507412" cy="4997450"/>
          </a:xfrm>
        </p:spPr>
        <p:txBody>
          <a:bodyPr/>
          <a:lstStyle/>
          <a:p>
            <a:pPr eaLnBrk="1" hangingPunct="1">
              <a:defRPr/>
            </a:pPr>
            <a:r>
              <a:rPr lang="pl-PL" sz="2800" smtClean="0">
                <a:effectLst>
                  <a:outerShdw blurRad="38100" dist="38100" dir="2700000" algn="tl">
                    <a:srgbClr val="FFFFFF"/>
                  </a:outerShdw>
                </a:effectLst>
                <a:latin typeface="Bookman Old Style" pitchFamily="18" charset="0"/>
              </a:rPr>
              <a:t>„ojciec / Zginął zhańbiony i wstydem,   wstydem okryty,[…] Swe oczy własną wykuł ręką!”</a:t>
            </a:r>
          </a:p>
          <a:p>
            <a:pPr eaLnBrk="1" hangingPunct="1">
              <a:defRPr/>
            </a:pPr>
            <a:endParaRPr lang="pl-PL" sz="2800" smtClean="0">
              <a:effectLst>
                <a:outerShdw blurRad="38100" dist="38100" dir="2700000" algn="tl">
                  <a:srgbClr val="FFFFFF"/>
                </a:outerShdw>
              </a:effectLst>
              <a:latin typeface="Bookman Old Style" pitchFamily="18" charset="0"/>
            </a:endParaRPr>
          </a:p>
          <a:p>
            <a:pPr eaLnBrk="1" hangingPunct="1">
              <a:defRPr/>
            </a:pPr>
            <a:r>
              <a:rPr lang="pl-PL" sz="2800" smtClean="0">
                <a:effectLst>
                  <a:outerShdw blurRad="38100" dist="38100" dir="2700000" algn="tl">
                    <a:srgbClr val="FFFFFF"/>
                  </a:outerShdw>
                </a:effectLst>
                <a:latin typeface="Bookman Old Style" pitchFamily="18" charset="0"/>
              </a:rPr>
              <a:t>„na sznurze haniebnie skoczyła / Matka </a:t>
            </a:r>
          </a:p>
          <a:p>
            <a:pPr eaLnBrk="1" hangingPunct="1">
              <a:buFont typeface="Wingdings 2" pitchFamily="18" charset="2"/>
              <a:buNone/>
              <a:defRPr/>
            </a:pPr>
            <a:r>
              <a:rPr lang="pl-PL" sz="2800" smtClean="0">
                <a:effectLst>
                  <a:outerShdw blurRad="38100" dist="38100" dir="2700000" algn="tl">
                    <a:srgbClr val="FFFFFF"/>
                  </a:outerShdw>
                </a:effectLst>
                <a:latin typeface="Bookman Old Style" pitchFamily="18" charset="0"/>
              </a:rPr>
              <a:t>    i żona – jedna w dwóch słowach!”</a:t>
            </a:r>
          </a:p>
          <a:p>
            <a:pPr eaLnBrk="1" hangingPunct="1">
              <a:defRPr/>
            </a:pPr>
            <a:endParaRPr lang="pl-PL" sz="2800" smtClean="0">
              <a:effectLst>
                <a:outerShdw blurRad="38100" dist="38100" dir="2700000" algn="tl">
                  <a:srgbClr val="FFFFFF"/>
                </a:outerShdw>
              </a:effectLst>
              <a:latin typeface="Bookman Old Style" pitchFamily="18" charset="0"/>
            </a:endParaRPr>
          </a:p>
          <a:p>
            <a:pPr eaLnBrk="1" hangingPunct="1">
              <a:defRPr/>
            </a:pPr>
            <a:r>
              <a:rPr lang="pl-PL" sz="2800" smtClean="0">
                <a:effectLst>
                  <a:outerShdw blurRad="38100" dist="38100" dir="2700000" algn="tl">
                    <a:srgbClr val="FFFFFF"/>
                  </a:outerShdw>
                </a:effectLst>
                <a:latin typeface="Bookman Old Style" pitchFamily="18" charset="0"/>
              </a:rPr>
              <a:t>„Śmierć obydwu braci, / co się wzajemnie </a:t>
            </a:r>
            <a:br>
              <a:rPr lang="pl-PL" sz="2800" smtClean="0">
                <a:effectLst>
                  <a:outerShdw blurRad="38100" dist="38100" dir="2700000" algn="tl">
                    <a:srgbClr val="FFFFFF"/>
                  </a:outerShdw>
                </a:effectLst>
                <a:latin typeface="Bookman Old Style" pitchFamily="18" charset="0"/>
              </a:rPr>
            </a:br>
            <a:r>
              <a:rPr lang="pl-PL" sz="2800" smtClean="0">
                <a:effectLst>
                  <a:outerShdw blurRad="38100" dist="38100" dir="2700000" algn="tl">
                    <a:srgbClr val="FFFFFF"/>
                  </a:outerShdw>
                </a:effectLst>
                <a:latin typeface="Bookman Old Style" pitchFamily="18" charset="0"/>
              </a:rPr>
              <a:t>w dniu jednym zabili” </a:t>
            </a:r>
          </a:p>
          <a:p>
            <a:pPr eaLnBrk="1" hangingPunct="1">
              <a:defRPr/>
            </a:pPr>
            <a:endParaRPr lang="pl-PL" sz="2800" smtClean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graphicFrame>
        <p:nvGraphicFramePr>
          <p:cNvPr id="53252" name="Object 4"/>
          <p:cNvGraphicFramePr>
            <a:graphicFrameLocks noChangeAspect="1"/>
          </p:cNvGraphicFramePr>
          <p:nvPr>
            <p:ph sz="half" idx="4294967295"/>
          </p:nvPr>
        </p:nvGraphicFramePr>
        <p:xfrm>
          <a:off x="5651500" y="333375"/>
          <a:ext cx="2089150" cy="1271588"/>
        </p:xfrm>
        <a:graphic>
          <a:graphicData uri="http://schemas.openxmlformats.org/presentationml/2006/ole">
            <p:oleObj spid="_x0000_s53252" name="Obraz - mapa bitowa" r:id="rId5" imgW="3345470" imgH="2034716" progId="PBrush">
              <p:embed/>
            </p:oleObj>
          </a:graphicData>
        </a:graphic>
      </p:graphicFrame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10"/>
          <p:cNvSpPr>
            <a:spLocks noChangeArrowheads="1"/>
          </p:cNvSpPr>
          <p:nvPr/>
        </p:nvSpPr>
        <p:spPr bwMode="auto">
          <a:xfrm>
            <a:off x="0" y="15335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pl-PL"/>
          </a:p>
        </p:txBody>
      </p:sp>
      <p:pic>
        <p:nvPicPr>
          <p:cNvPr id="189443" name="Obraz 1" descr="miasto grecki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39975" y="620713"/>
            <a:ext cx="4392613" cy="287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9444" name="Rectangle 11"/>
          <p:cNvSpPr>
            <a:spLocks noChangeArrowheads="1"/>
          </p:cNvSpPr>
          <p:nvPr/>
        </p:nvSpPr>
        <p:spPr bwMode="auto">
          <a:xfrm>
            <a:off x="0" y="53244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pl-PL">
              <a:latin typeface="Gill Sans MT" pitchFamily="34" charset="-18"/>
            </a:endParaRPr>
          </a:p>
        </p:txBody>
      </p:sp>
      <p:sp>
        <p:nvSpPr>
          <p:cNvPr id="189445" name="Rectangle 12"/>
          <p:cNvSpPr>
            <a:spLocks noChangeArrowheads="1"/>
          </p:cNvSpPr>
          <p:nvPr/>
        </p:nvSpPr>
        <p:spPr bwMode="auto">
          <a:xfrm>
            <a:off x="755650" y="4076700"/>
            <a:ext cx="7688263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pl-PL" i="1"/>
              <a:t>Czarodziejska moc filozofii polega na zadawaniu pytań</a:t>
            </a:r>
            <a:endParaRPr lang="pl-PL"/>
          </a:p>
          <a:p>
            <a:pPr algn="ctr"/>
            <a:r>
              <a:rPr lang="pl-PL" i="1"/>
              <a:t>dotyczących najważniejszych spraw. Pytania te budzą nas z drzemki intelektualnych przyzwyczajeń. Każą na nowo dziwić się światem, wątpić w to, co powszechnie uznane, zdystansować się do naszych spraw - jakże małych względem historii Wszechświata…</a:t>
            </a:r>
            <a:endParaRPr lang="pl-PL"/>
          </a:p>
          <a:p>
            <a:pPr algn="ctr"/>
            <a:r>
              <a:rPr lang="pl-PL" i="1"/>
              <a:t>Niepokój tych pytań wnosi ożywczy ferment do kultury.                              Nie pozwala jej zadowolić się tym, co doraźne.                                           Otwiera ją na głębsze poszukiwania…</a:t>
            </a:r>
          </a:p>
        </p:txBody>
      </p:sp>
      <p:sp>
        <p:nvSpPr>
          <p:cNvPr id="189446" name="Rectangle 13"/>
          <p:cNvSpPr>
            <a:spLocks noChangeArrowheads="1"/>
          </p:cNvSpPr>
          <p:nvPr/>
        </p:nvSpPr>
        <p:spPr bwMode="auto">
          <a:xfrm>
            <a:off x="3708400" y="3573463"/>
            <a:ext cx="169703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pl-PL" sz="1000"/>
              <a:t>Miasto w starożytnej Grecji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4"/>
          <p:cNvSpPr>
            <a:spLocks noGrp="1"/>
          </p:cNvSpPr>
          <p:nvPr>
            <p:ph type="ctrTitle"/>
          </p:nvPr>
        </p:nvSpPr>
        <p:spPr bwMode="auto">
          <a:xfrm>
            <a:off x="827088" y="0"/>
            <a:ext cx="7772400" cy="1196975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pl-PL" sz="2000" smtClean="0">
                <a:effectLst/>
              </a:rPr>
              <a:t>W realizacji projektu „W kręgu filozofii greckiej” udział wzięli                             uczestnicy Jaskini Filozofów w Gimnazjum nr 15</a:t>
            </a:r>
          </a:p>
        </p:txBody>
      </p:sp>
      <p:sp>
        <p:nvSpPr>
          <p:cNvPr id="107525" name="Rectangle 5"/>
          <p:cNvSpPr>
            <a:spLocks noGrp="1"/>
          </p:cNvSpPr>
          <p:nvPr>
            <p:ph type="subTitle" idx="1"/>
          </p:nvPr>
        </p:nvSpPr>
        <p:spPr>
          <a:xfrm>
            <a:off x="1331913" y="4652963"/>
            <a:ext cx="6400800" cy="2041525"/>
          </a:xfrm>
        </p:spPr>
        <p:txBody>
          <a:bodyPr/>
          <a:lstStyle/>
          <a:p>
            <a:pPr algn="just" eaLnBrk="1" hangingPunct="1"/>
            <a:r>
              <a:rPr lang="pl-PL" sz="1000" smtClean="0"/>
              <a:t>1.Karolina Tabaczkiewicz                           9. Konrad Żebrowski		17. Weronika Drozd</a:t>
            </a:r>
          </a:p>
          <a:p>
            <a:pPr algn="just" eaLnBrk="1" hangingPunct="1"/>
            <a:r>
              <a:rPr lang="pl-PL" sz="1000" smtClean="0"/>
              <a:t>2. Milena Szewczyk                                    10. Adam Napieralski		</a:t>
            </a:r>
          </a:p>
          <a:p>
            <a:pPr algn="just" eaLnBrk="1" hangingPunct="1"/>
            <a:r>
              <a:rPr lang="pl-PL" sz="1000" smtClean="0"/>
              <a:t>3.  Rafał Witczak                                        11. Marek Szyma                                           </a:t>
            </a:r>
            <a:r>
              <a:rPr lang="pl-PL" sz="1000" b="1" smtClean="0"/>
              <a:t>Autor projektu</a:t>
            </a:r>
          </a:p>
          <a:p>
            <a:pPr algn="just" eaLnBrk="1" hangingPunct="1"/>
            <a:r>
              <a:rPr lang="pl-PL" sz="1000" smtClean="0"/>
              <a:t>4. Aleksandra Malicka                                12. Hanna Piestrzeniewicz 	</a:t>
            </a:r>
            <a:r>
              <a:rPr lang="pl-PL" sz="1000" b="1" smtClean="0"/>
              <a:t>                     mgr Lucyna  Gizińska</a:t>
            </a:r>
          </a:p>
          <a:p>
            <a:pPr algn="just" eaLnBrk="1" hangingPunct="1"/>
            <a:r>
              <a:rPr lang="pl-PL" sz="1000" smtClean="0"/>
              <a:t>5. Marika Gauden                                       13. Magdalena Pawlak                             nauczyciel języka polskiego</a:t>
            </a:r>
          </a:p>
          <a:p>
            <a:pPr algn="just" eaLnBrk="1" hangingPunct="1"/>
            <a:r>
              <a:rPr lang="pl-PL" sz="1000" smtClean="0"/>
              <a:t>6. Patryk Patora                                          14. Weronika Kluszczyńska	    autor i realizator</a:t>
            </a:r>
          </a:p>
          <a:p>
            <a:pPr algn="just" eaLnBrk="1" hangingPunct="1"/>
            <a:r>
              <a:rPr lang="pl-PL" sz="1000" smtClean="0"/>
              <a:t>7. Miriam Morawska                                   15. Małgorzata Lewińska                           innowacji pedagogicznej      </a:t>
            </a:r>
          </a:p>
          <a:p>
            <a:pPr algn="just" eaLnBrk="1" hangingPunct="1"/>
            <a:r>
              <a:rPr lang="pl-PL" sz="1000" smtClean="0"/>
              <a:t>8. Jarosław Walusiak                                  16. Zuzanna Lewandowska                     </a:t>
            </a:r>
            <a:r>
              <a:rPr lang="pl-PL" sz="1000" b="1" smtClean="0"/>
              <a:t>JASKINIA FILOZOFÓW</a:t>
            </a:r>
          </a:p>
          <a:p>
            <a:pPr algn="just" eaLnBrk="1" hangingPunct="1"/>
            <a:r>
              <a:rPr lang="pl-PL" sz="1000" smtClean="0"/>
              <a:t> </a:t>
            </a:r>
          </a:p>
          <a:p>
            <a:pPr algn="just" eaLnBrk="1" hangingPunct="1"/>
            <a:r>
              <a:rPr lang="pl-PL" sz="1000" smtClean="0"/>
              <a:t> </a:t>
            </a:r>
          </a:p>
          <a:p>
            <a:pPr algn="just" eaLnBrk="1" hangingPunct="1">
              <a:lnSpc>
                <a:spcPct val="80000"/>
              </a:lnSpc>
            </a:pPr>
            <a:endParaRPr lang="pl-PL" sz="1000" smtClean="0"/>
          </a:p>
          <a:p>
            <a:pPr algn="just" eaLnBrk="1" hangingPunct="1">
              <a:lnSpc>
                <a:spcPct val="80000"/>
              </a:lnSpc>
            </a:pPr>
            <a:endParaRPr lang="pl-PL" sz="1000" smtClean="0"/>
          </a:p>
        </p:txBody>
      </p:sp>
      <p:pic>
        <p:nvPicPr>
          <p:cNvPr id="191492" name="Picture 8" descr="sf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87675" y="1196975"/>
            <a:ext cx="3048000" cy="321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1493" name="Rectangle 3"/>
          <p:cNvSpPr>
            <a:spLocks noChangeArrowheads="1"/>
          </p:cNvSpPr>
          <p:nvPr/>
        </p:nvSpPr>
        <p:spPr bwMode="auto">
          <a:xfrm>
            <a:off x="1476375" y="115888"/>
            <a:ext cx="226218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pl-PL" sz="8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                                        </a:t>
            </a:r>
            <a:endParaRPr lang="pl-PL">
              <a:ea typeface="Calibri" pitchFamily="34" charset="0"/>
              <a:cs typeface="Arial" charset="0"/>
            </a:endParaRPr>
          </a:p>
        </p:txBody>
      </p:sp>
      <p:sp>
        <p:nvSpPr>
          <p:cNvPr id="191494" name="Rectangle 1"/>
          <p:cNvSpPr>
            <a:spLocks noChangeArrowheads="1"/>
          </p:cNvSpPr>
          <p:nvPr/>
        </p:nvSpPr>
        <p:spPr bwMode="auto">
          <a:xfrm>
            <a:off x="0" y="120650"/>
            <a:ext cx="2671763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pl-PL" sz="8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                                                       </a:t>
            </a:r>
            <a:endParaRPr lang="pl-PL">
              <a:ea typeface="Calibri" pitchFamily="34" charset="0"/>
              <a:cs typeface="Arial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pole tekstowe 1"/>
          <p:cNvSpPr txBox="1">
            <a:spLocks noChangeArrowheads="1"/>
          </p:cNvSpPr>
          <p:nvPr/>
        </p:nvSpPr>
        <p:spPr bwMode="auto">
          <a:xfrm>
            <a:off x="1979613" y="404813"/>
            <a:ext cx="59944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5400">
                <a:cs typeface="Arial" charset="0"/>
              </a:rPr>
              <a:t>Źródła ilustracyjne:</a:t>
            </a:r>
          </a:p>
        </p:txBody>
      </p:sp>
      <p:sp>
        <p:nvSpPr>
          <p:cNvPr id="193539" name="Prostokąt 2"/>
          <p:cNvSpPr>
            <a:spLocks noChangeArrowheads="1"/>
          </p:cNvSpPr>
          <p:nvPr/>
        </p:nvSpPr>
        <p:spPr bwMode="auto">
          <a:xfrm>
            <a:off x="323850" y="1268413"/>
            <a:ext cx="69119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/>
              <a:t>http://w721.wrzuta.pl/sr/d/5vKRWzz9QYD/radosne_dziecko   </a:t>
            </a:r>
          </a:p>
          <a:p>
            <a:r>
              <a:rPr lang="pl-PL"/>
              <a:t>http://blog.tenbit.pl/kamciaweder</a:t>
            </a:r>
          </a:p>
          <a:p>
            <a:endParaRPr lang="pl-PL"/>
          </a:p>
        </p:txBody>
      </p:sp>
      <p:sp>
        <p:nvSpPr>
          <p:cNvPr id="193540" name="Prostokąt 3"/>
          <p:cNvSpPr>
            <a:spLocks noChangeArrowheads="1"/>
          </p:cNvSpPr>
          <p:nvPr/>
        </p:nvSpPr>
        <p:spPr bwMode="auto">
          <a:xfrm>
            <a:off x="323850" y="1844675"/>
            <a:ext cx="8351838" cy="258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/>
              <a:t>http://www.templodeapolo.net/Civilizacoes/grecia/filosofia/presocraticos/filosofia_presocraticos_jonios.html</a:t>
            </a:r>
          </a:p>
          <a:p>
            <a:r>
              <a:rPr lang="pl-PL"/>
              <a:t>http://www.we-dwoje.pl/woda%3Bwodzie%3Bnierowna,artykul,11037.html</a:t>
            </a:r>
          </a:p>
          <a:p>
            <a:r>
              <a:rPr lang="pl-PL"/>
              <a:t>http://www.focus.pl/dodane/publikacje/pokaz/publikacje/ogien-zycia/nc/1/</a:t>
            </a:r>
          </a:p>
          <a:p>
            <a:r>
              <a:rPr lang="pl-PL"/>
              <a:t>http://czarrrna.blox.pl/html/1310721,262146,14,15.html?2,2007</a:t>
            </a:r>
          </a:p>
          <a:p>
            <a:r>
              <a:rPr lang="pl-PL"/>
              <a:t>http://lokter.pl/tags/kosmos</a:t>
            </a:r>
          </a:p>
          <a:p>
            <a:r>
              <a:rPr lang="pl-PL"/>
              <a:t>http://archiwum.wiz.pl/1997/97032000.asp</a:t>
            </a:r>
          </a:p>
          <a:p>
            <a:r>
              <a:rPr lang="pl-PL"/>
              <a:t>http://www.eioba.pl/a81252/odwieczne_marzenie_cz_owieka_by_lata_jak_ptaki</a:t>
            </a:r>
          </a:p>
          <a:p>
            <a:endParaRPr lang="pl-PL"/>
          </a:p>
        </p:txBody>
      </p:sp>
      <p:sp>
        <p:nvSpPr>
          <p:cNvPr id="193541" name="Prostokąt 4"/>
          <p:cNvSpPr>
            <a:spLocks noChangeArrowheads="1"/>
          </p:cNvSpPr>
          <p:nvPr/>
        </p:nvSpPr>
        <p:spPr bwMode="auto">
          <a:xfrm>
            <a:off x="323850" y="4076700"/>
            <a:ext cx="8280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/>
              <a:t>http://artdecor24.pl/zdjecie/eros-bog-milosci-nastrojowa-figura/324</a:t>
            </a:r>
          </a:p>
        </p:txBody>
      </p:sp>
      <p:sp>
        <p:nvSpPr>
          <p:cNvPr id="193542" name="Prostokąt 5"/>
          <p:cNvSpPr>
            <a:spLocks noChangeArrowheads="1"/>
          </p:cNvSpPr>
          <p:nvPr/>
        </p:nvSpPr>
        <p:spPr bwMode="auto">
          <a:xfrm>
            <a:off x="323850" y="4652963"/>
            <a:ext cx="41989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/>
              <a:t>http://www.ekademia.pl/blog/jarek/1292</a:t>
            </a:r>
          </a:p>
        </p:txBody>
      </p:sp>
      <p:sp>
        <p:nvSpPr>
          <p:cNvPr id="193543" name="Prostokąt 6"/>
          <p:cNvSpPr>
            <a:spLocks noChangeArrowheads="1"/>
          </p:cNvSpPr>
          <p:nvPr/>
        </p:nvSpPr>
        <p:spPr bwMode="auto">
          <a:xfrm>
            <a:off x="323850" y="4365625"/>
            <a:ext cx="68405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/>
              <a:t>http://www.weselinka.pl/jakie-obraczki-wybrac</a:t>
            </a:r>
          </a:p>
        </p:txBody>
      </p:sp>
      <p:sp>
        <p:nvSpPr>
          <p:cNvPr id="193544" name="Prostokąt 8"/>
          <p:cNvSpPr>
            <a:spLocks noChangeArrowheads="1"/>
          </p:cNvSpPr>
          <p:nvPr/>
        </p:nvSpPr>
        <p:spPr bwMode="auto">
          <a:xfrm>
            <a:off x="323850" y="4941888"/>
            <a:ext cx="8424863" cy="18462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1600"/>
              <a:t>http://pl.wikipedia.org/wiki/Sztuka_staro%C5%BCytnej_Grecji</a:t>
            </a:r>
          </a:p>
          <a:p>
            <a:r>
              <a:rPr lang="pl-PL" sz="1600"/>
              <a:t>http://moblog.whmsoft.net/en/Hot_Trends.php?keyword=epiphany+thesaurus&amp;language=english&amp;depth=1  </a:t>
            </a:r>
            <a:r>
              <a:rPr lang="pl-PL" sz="1600" u="sng"/>
              <a:t>http://www.google.pl/images?um=1&amp;hl=pl&amp;rlz=1G1SMSNCPLPL361&amp;tbs=isch:1&amp;q=staro%C5%BCytna+grecja+akropol&amp;revid=1296094190&amp;sa=X&amp;ei=dUKOTcPmD8KeOqbItKEC&amp;ved=0CDIQ1QIoAQ&amp;biw=1345&amp;bih=584 </a:t>
            </a:r>
            <a:endParaRPr lang="pl-PL" sz="1600"/>
          </a:p>
          <a:p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pole tekstowe 1"/>
          <p:cNvSpPr txBox="1">
            <a:spLocks noChangeArrowheads="1"/>
          </p:cNvSpPr>
          <p:nvPr/>
        </p:nvSpPr>
        <p:spPr bwMode="auto">
          <a:xfrm>
            <a:off x="1979613" y="404813"/>
            <a:ext cx="59944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5400">
                <a:cs typeface="Arial" charset="0"/>
              </a:rPr>
              <a:t>Źródła ilustracyjne:</a:t>
            </a:r>
          </a:p>
        </p:txBody>
      </p:sp>
      <p:sp>
        <p:nvSpPr>
          <p:cNvPr id="195587" name="Prostokąt 9"/>
          <p:cNvSpPr>
            <a:spLocks noChangeArrowheads="1"/>
          </p:cNvSpPr>
          <p:nvPr/>
        </p:nvSpPr>
        <p:spPr bwMode="auto">
          <a:xfrm>
            <a:off x="323850" y="1341438"/>
            <a:ext cx="79025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/>
              <a:t>http://pl.wikipedia.org/w/index.php?title=Plik:OdysseyZeus.png&amp;filetimestamp=20051111041844</a:t>
            </a:r>
          </a:p>
        </p:txBody>
      </p:sp>
      <p:sp>
        <p:nvSpPr>
          <p:cNvPr id="195588" name="Prostokąt 10"/>
          <p:cNvSpPr>
            <a:spLocks noChangeArrowheads="1"/>
          </p:cNvSpPr>
          <p:nvPr/>
        </p:nvSpPr>
        <p:spPr bwMode="auto">
          <a:xfrm>
            <a:off x="323850" y="1916113"/>
            <a:ext cx="7326313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/>
              <a:t>http://galeria.606.pl/images/The%20Birth%20Of%20Venus%20-%20Sandro%20Botticelli.jpg</a:t>
            </a:r>
          </a:p>
        </p:txBody>
      </p:sp>
      <p:sp>
        <p:nvSpPr>
          <p:cNvPr id="195589" name="Prostokąt 11"/>
          <p:cNvSpPr>
            <a:spLocks noChangeArrowheads="1"/>
          </p:cNvSpPr>
          <p:nvPr/>
        </p:nvSpPr>
        <p:spPr bwMode="auto">
          <a:xfrm>
            <a:off x="323850" y="2492375"/>
            <a:ext cx="6858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/>
              <a:t>http://pl.wikipedia.org/w/index.php?title=Plik:Hades-et-Cerberus-III.jpg&amp;filetimestamp=20081012225343</a:t>
            </a:r>
          </a:p>
        </p:txBody>
      </p:sp>
      <p:sp>
        <p:nvSpPr>
          <p:cNvPr id="195590" name="Prostokąt 12"/>
          <p:cNvSpPr>
            <a:spLocks noChangeArrowheads="1"/>
          </p:cNvSpPr>
          <p:nvPr/>
        </p:nvSpPr>
        <p:spPr bwMode="auto">
          <a:xfrm>
            <a:off x="323850" y="3068638"/>
            <a:ext cx="79025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/>
              <a:t>http://veronesedesign.pl/images/p/hera_z_pawiem_wu004_1_37.jpg</a:t>
            </a:r>
          </a:p>
        </p:txBody>
      </p:sp>
      <p:sp>
        <p:nvSpPr>
          <p:cNvPr id="195591" name="Prostokąt 13"/>
          <p:cNvSpPr>
            <a:spLocks noChangeArrowheads="1"/>
          </p:cNvSpPr>
          <p:nvPr/>
        </p:nvSpPr>
        <p:spPr bwMode="auto">
          <a:xfrm>
            <a:off x="323850" y="3357563"/>
            <a:ext cx="76136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/>
              <a:t>http://matarhumanos.com/wp-content/uploads/2007/07/demeter17.jpg</a:t>
            </a:r>
          </a:p>
        </p:txBody>
      </p:sp>
      <p:sp>
        <p:nvSpPr>
          <p:cNvPr id="195592" name="Prostokąt 14"/>
          <p:cNvSpPr>
            <a:spLocks noChangeArrowheads="1"/>
          </p:cNvSpPr>
          <p:nvPr/>
        </p:nvSpPr>
        <p:spPr bwMode="auto">
          <a:xfrm>
            <a:off x="323850" y="3644900"/>
            <a:ext cx="912653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/>
              <a:t>http://cudaswiata.files.wordpress.com/2009/07/wenus-z-milo-aphrodite-of-milos.jpg?w=495&amp;h=670</a:t>
            </a:r>
          </a:p>
        </p:txBody>
      </p:sp>
      <p:sp>
        <p:nvSpPr>
          <p:cNvPr id="195593" name="Prostokąt 15"/>
          <p:cNvSpPr>
            <a:spLocks noChangeArrowheads="1"/>
          </p:cNvSpPr>
          <p:nvPr/>
        </p:nvSpPr>
        <p:spPr bwMode="auto">
          <a:xfrm>
            <a:off x="323850" y="4221163"/>
            <a:ext cx="62468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/>
              <a:t>http://jfbelisle.com/wp-content/uploads/2010/09/Adonis.jpg</a:t>
            </a:r>
          </a:p>
        </p:txBody>
      </p:sp>
      <p:sp>
        <p:nvSpPr>
          <p:cNvPr id="195594" name="Prostokąt 16"/>
          <p:cNvSpPr>
            <a:spLocks noChangeArrowheads="1"/>
          </p:cNvSpPr>
          <p:nvPr/>
        </p:nvSpPr>
        <p:spPr bwMode="auto">
          <a:xfrm>
            <a:off x="323850" y="4508500"/>
            <a:ext cx="747077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/>
              <a:t>http://t0.gstatic.com/images?q=tbn:ANd9GcRVkSJT90euKZuzLUYUHz4TYArYU9NeGrAp2pGcDzx6k_EjFxKi&amp;t=1</a:t>
            </a:r>
          </a:p>
        </p:txBody>
      </p:sp>
      <p:sp>
        <p:nvSpPr>
          <p:cNvPr id="195595" name="Prostokąt 17"/>
          <p:cNvSpPr>
            <a:spLocks noChangeArrowheads="1"/>
          </p:cNvSpPr>
          <p:nvPr/>
        </p:nvSpPr>
        <p:spPr bwMode="auto">
          <a:xfrm>
            <a:off x="395288" y="5084763"/>
            <a:ext cx="718343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/>
              <a:t>http://3.bp.blogspot.com/_Afsw8YZFv9Q/S9sfwobToFI/AAAAAAAAACE/hJvysjat7pk/s320/zeus-hera-painting.jpg</a:t>
            </a:r>
          </a:p>
        </p:txBody>
      </p:sp>
      <p:sp>
        <p:nvSpPr>
          <p:cNvPr id="195596" name="Prostokąt 18"/>
          <p:cNvSpPr>
            <a:spLocks noChangeArrowheads="1"/>
          </p:cNvSpPr>
          <p:nvPr/>
        </p:nvSpPr>
        <p:spPr bwMode="auto">
          <a:xfrm>
            <a:off x="395288" y="5661025"/>
            <a:ext cx="6858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/>
              <a:t>http://www.ezi.wlaskowej.net/ant_koment.htm</a:t>
            </a:r>
          </a:p>
        </p:txBody>
      </p:sp>
      <p:sp>
        <p:nvSpPr>
          <p:cNvPr id="195597" name="Prostokąt 19"/>
          <p:cNvSpPr>
            <a:spLocks noChangeArrowheads="1"/>
          </p:cNvSpPr>
          <p:nvPr/>
        </p:nvSpPr>
        <p:spPr bwMode="auto">
          <a:xfrm>
            <a:off x="395288" y="5949950"/>
            <a:ext cx="37242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/>
              <a:t>http://grekarzymfullmix.blox.pl/html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pole tekstowe 1"/>
          <p:cNvSpPr txBox="1">
            <a:spLocks noChangeArrowheads="1"/>
          </p:cNvSpPr>
          <p:nvPr/>
        </p:nvSpPr>
        <p:spPr bwMode="auto">
          <a:xfrm>
            <a:off x="1979613" y="404813"/>
            <a:ext cx="59944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5400">
                <a:cs typeface="Arial" charset="0"/>
              </a:rPr>
              <a:t>Źródła ilustracyjne:</a:t>
            </a:r>
          </a:p>
        </p:txBody>
      </p:sp>
      <p:sp>
        <p:nvSpPr>
          <p:cNvPr id="197635" name="Prostokąt 19"/>
          <p:cNvSpPr>
            <a:spLocks noChangeArrowheads="1"/>
          </p:cNvSpPr>
          <p:nvPr/>
        </p:nvSpPr>
        <p:spPr bwMode="auto">
          <a:xfrm>
            <a:off x="323850" y="1484313"/>
            <a:ext cx="7326313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/>
              <a:t>http://upload.wikimedia.org/wikipedia/commons/3/38/Anaximander.jpg http://pl.wikipedia.org/w/index.php?title=Plik:Socrates_Louvre.jpg&amp;filetimestamp=20080215002613</a:t>
            </a:r>
          </a:p>
        </p:txBody>
      </p:sp>
      <p:sp>
        <p:nvSpPr>
          <p:cNvPr id="197636" name="Prostokąt 20"/>
          <p:cNvSpPr>
            <a:spLocks noChangeArrowheads="1"/>
          </p:cNvSpPr>
          <p:nvPr/>
        </p:nvSpPr>
        <p:spPr bwMode="auto">
          <a:xfrm>
            <a:off x="323850" y="2276475"/>
            <a:ext cx="63896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/>
              <a:t>http://kulturaonline.pl/ksiazka,ksiazka,galeria,801,1281.html</a:t>
            </a:r>
          </a:p>
        </p:txBody>
      </p:sp>
      <p:sp>
        <p:nvSpPr>
          <p:cNvPr id="197637" name="Prostokąt 21"/>
          <p:cNvSpPr>
            <a:spLocks noChangeArrowheads="1"/>
          </p:cNvSpPr>
          <p:nvPr/>
        </p:nvSpPr>
        <p:spPr bwMode="auto">
          <a:xfrm>
            <a:off x="323850" y="2565400"/>
            <a:ext cx="44799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/>
              <a:t>http://www.zso6.kielce.edu.pl/drzewo.jpg</a:t>
            </a:r>
          </a:p>
        </p:txBody>
      </p:sp>
      <p:sp>
        <p:nvSpPr>
          <p:cNvPr id="197638" name="Prostokąt 22"/>
          <p:cNvSpPr>
            <a:spLocks noChangeArrowheads="1"/>
          </p:cNvSpPr>
          <p:nvPr/>
        </p:nvSpPr>
        <p:spPr bwMode="auto">
          <a:xfrm>
            <a:off x="323850" y="2852738"/>
            <a:ext cx="6858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/>
              <a:t>http://pl.wikipedia.org/w/index.php?title=Plik:Johann_Heinrich_F%C3%BCssli_063.jpg&amp;filetimestamp=20050519113043</a:t>
            </a:r>
          </a:p>
        </p:txBody>
      </p:sp>
      <p:sp>
        <p:nvSpPr>
          <p:cNvPr id="197639" name="Prostokąt 23"/>
          <p:cNvSpPr>
            <a:spLocks noChangeArrowheads="1"/>
          </p:cNvSpPr>
          <p:nvPr/>
        </p:nvSpPr>
        <p:spPr bwMode="auto">
          <a:xfrm>
            <a:off x="323850" y="3429000"/>
            <a:ext cx="33385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/>
              <a:t>http://stado-lwicy-love.bloog.pl/</a:t>
            </a:r>
          </a:p>
        </p:txBody>
      </p:sp>
      <p:sp>
        <p:nvSpPr>
          <p:cNvPr id="197640" name="Prostokąt 24"/>
          <p:cNvSpPr>
            <a:spLocks noChangeArrowheads="1"/>
          </p:cNvSpPr>
          <p:nvPr/>
        </p:nvSpPr>
        <p:spPr bwMode="auto">
          <a:xfrm>
            <a:off x="323850" y="3716338"/>
            <a:ext cx="77581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/>
              <a:t>http://www.sciaga.pl/slowniki-tematyczne/116/antygona/</a:t>
            </a:r>
          </a:p>
        </p:txBody>
      </p:sp>
      <p:sp>
        <p:nvSpPr>
          <p:cNvPr id="197641" name="Prostokąt 25"/>
          <p:cNvSpPr>
            <a:spLocks noChangeArrowheads="1"/>
          </p:cNvSpPr>
          <p:nvPr/>
        </p:nvSpPr>
        <p:spPr bwMode="auto">
          <a:xfrm>
            <a:off x="323850" y="4005263"/>
            <a:ext cx="28781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/>
              <a:t>http://maszke.fm.interia.pl/</a:t>
            </a:r>
          </a:p>
        </p:txBody>
      </p:sp>
      <p:sp>
        <p:nvSpPr>
          <p:cNvPr id="197642" name="Prostokąt 26"/>
          <p:cNvSpPr>
            <a:spLocks noChangeArrowheads="1"/>
          </p:cNvSpPr>
          <p:nvPr/>
        </p:nvSpPr>
        <p:spPr bwMode="auto">
          <a:xfrm>
            <a:off x="323850" y="4292600"/>
            <a:ext cx="83343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/>
              <a:t>http://pl.wikipedia.org/w/index.php?title=Plik:Sophocles_pushkin.jpg&amp;filetimestamp=20081226121539</a:t>
            </a:r>
          </a:p>
        </p:txBody>
      </p:sp>
      <p:sp>
        <p:nvSpPr>
          <p:cNvPr id="197643" name="Prostokąt 27"/>
          <p:cNvSpPr>
            <a:spLocks noChangeArrowheads="1"/>
          </p:cNvSpPr>
          <p:nvPr/>
        </p:nvSpPr>
        <p:spPr bwMode="auto">
          <a:xfrm>
            <a:off x="323850" y="4868863"/>
            <a:ext cx="77581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/>
              <a:t>http://www.literatura.gildia.pl/tworcy/sofokles/trzy_dramaty</a:t>
            </a:r>
          </a:p>
        </p:txBody>
      </p:sp>
      <p:sp>
        <p:nvSpPr>
          <p:cNvPr id="197644" name="Prostokąt 11"/>
          <p:cNvSpPr>
            <a:spLocks noChangeArrowheads="1"/>
          </p:cNvSpPr>
          <p:nvPr/>
        </p:nvSpPr>
        <p:spPr bwMode="auto">
          <a:xfrm>
            <a:off x="323850" y="5157788"/>
            <a:ext cx="94329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/>
              <a:t>http://pl.wikipedia.org/w/index.php?title=Plik:David_-_The_Death_of_Socrates.jpg&amp;filetimestamp=20091210005120</a:t>
            </a:r>
          </a:p>
        </p:txBody>
      </p:sp>
      <p:sp>
        <p:nvSpPr>
          <p:cNvPr id="197645" name="Prostokąt 12"/>
          <p:cNvSpPr>
            <a:spLocks noChangeArrowheads="1"/>
          </p:cNvSpPr>
          <p:nvPr/>
        </p:nvSpPr>
        <p:spPr bwMode="auto">
          <a:xfrm>
            <a:off x="323850" y="5732463"/>
            <a:ext cx="77041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/>
              <a:t>http://www.michaelmaxwolf.de/bilder/antike/griechenland/sokrates.jpg</a:t>
            </a:r>
          </a:p>
        </p:txBody>
      </p:sp>
      <p:sp>
        <p:nvSpPr>
          <p:cNvPr id="197646" name="Prostokąt 13"/>
          <p:cNvSpPr>
            <a:spLocks noChangeArrowheads="1"/>
          </p:cNvSpPr>
          <p:nvPr/>
        </p:nvSpPr>
        <p:spPr bwMode="auto">
          <a:xfrm>
            <a:off x="323850" y="6021388"/>
            <a:ext cx="72548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/>
              <a:t>http://www.zso6.kielce.edu.pl/pol-antygona.htm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dirty="0" smtClean="0">
                <a:solidFill>
                  <a:schemeClr val="tx2">
                    <a:satMod val="130000"/>
                  </a:schemeClr>
                </a:solidFill>
              </a:rPr>
              <a:t>Demeter</a:t>
            </a:r>
            <a:endParaRPr lang="pl-PL" dirty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571500" y="1500188"/>
            <a:ext cx="3719513" cy="4881562"/>
          </a:xfrm>
        </p:spPr>
      </p:pic>
      <p:sp>
        <p:nvSpPr>
          <p:cNvPr id="32771" name="Prostokąt 4"/>
          <p:cNvSpPr>
            <a:spLocks noChangeArrowheads="1"/>
          </p:cNvSpPr>
          <p:nvPr/>
        </p:nvSpPr>
        <p:spPr bwMode="auto">
          <a:xfrm>
            <a:off x="4714875" y="1643063"/>
            <a:ext cx="4572000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3200">
                <a:latin typeface="Gill Sans MT" pitchFamily="34" charset="-18"/>
              </a:rPr>
              <a:t>W mitologii greckiej bogini płodności,  rolnictwa i urodzaju.</a:t>
            </a:r>
          </a:p>
        </p:txBody>
      </p:sp>
      <p:sp>
        <p:nvSpPr>
          <p:cNvPr id="32772" name="Prostokąt 5"/>
          <p:cNvSpPr>
            <a:spLocks noChangeArrowheads="1"/>
          </p:cNvSpPr>
          <p:nvPr/>
        </p:nvSpPr>
        <p:spPr bwMode="auto">
          <a:xfrm>
            <a:off x="5148263" y="3860800"/>
            <a:ext cx="309562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3200">
                <a:latin typeface="Gill Sans MT" pitchFamily="34" charset="-18"/>
              </a:rPr>
              <a:t>Jej atrybutem                             był kłos zboża</a:t>
            </a:r>
            <a:endParaRPr lang="pl-PL">
              <a:latin typeface="Gill Sans MT" pitchFamily="34" charset="-18"/>
            </a:endParaRPr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zesilenie">
  <a:themeElements>
    <a:clrScheme name="Przesileni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Przesileni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Przesileni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1067</TotalTime>
  <Words>2364</Words>
  <Application>Microsoft Office PowerPoint</Application>
  <PresentationFormat>Pokaz na ekranie (4:3)</PresentationFormat>
  <Paragraphs>498</Paragraphs>
  <Slides>88</Slides>
  <Notes>88</Notes>
  <HiddenSlides>0</HiddenSlides>
  <MMClips>0</MMClips>
  <ScaleCrop>false</ScaleCrop>
  <HeadingPairs>
    <vt:vector size="8" baseType="variant">
      <vt:variant>
        <vt:lpstr>Używane czcionki</vt:lpstr>
      </vt:variant>
      <vt:variant>
        <vt:i4>13</vt:i4>
      </vt:variant>
      <vt:variant>
        <vt:lpstr>Szablon projektu</vt:lpstr>
      </vt:variant>
      <vt:variant>
        <vt:i4>7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88</vt:i4>
      </vt:variant>
    </vt:vector>
  </HeadingPairs>
  <TitlesOfParts>
    <vt:vector size="109" baseType="lpstr">
      <vt:lpstr>Arial</vt:lpstr>
      <vt:lpstr>Gill Sans MT</vt:lpstr>
      <vt:lpstr>Wingdings 2</vt:lpstr>
      <vt:lpstr>Verdana</vt:lpstr>
      <vt:lpstr>Calibri</vt:lpstr>
      <vt:lpstr>Times New Roman</vt:lpstr>
      <vt:lpstr>Copperplate Gothic Bold</vt:lpstr>
      <vt:lpstr>Constantia</vt:lpstr>
      <vt:lpstr>Comic Sans MS</vt:lpstr>
      <vt:lpstr>Monotype Corsiva</vt:lpstr>
      <vt:lpstr>Tw Cen MT</vt:lpstr>
      <vt:lpstr>Book Antiqua</vt:lpstr>
      <vt:lpstr>Bookman Old Style</vt:lpstr>
      <vt:lpstr>Przesilenie</vt:lpstr>
      <vt:lpstr>Przesilenie</vt:lpstr>
      <vt:lpstr>Przesilenie</vt:lpstr>
      <vt:lpstr>Przesilenie</vt:lpstr>
      <vt:lpstr>Przesilenie</vt:lpstr>
      <vt:lpstr>Przesilenie</vt:lpstr>
      <vt:lpstr>Przesilenie</vt:lpstr>
      <vt:lpstr>Obraz - mapa bitowa</vt:lpstr>
      <vt:lpstr>Slajd 1</vt:lpstr>
      <vt:lpstr>Slajd 2</vt:lpstr>
      <vt:lpstr>Mit -  tłumaczeniem zagadek życia i świata</vt:lpstr>
      <vt:lpstr>Zeus </vt:lpstr>
      <vt:lpstr>At             Atena</vt:lpstr>
      <vt:lpstr>Afrodyta</vt:lpstr>
      <vt:lpstr>Hera</vt:lpstr>
      <vt:lpstr>Hades</vt:lpstr>
      <vt:lpstr>Demeter</vt:lpstr>
      <vt:lpstr>Posejdon</vt:lpstr>
      <vt:lpstr>Adonis</vt:lpstr>
      <vt:lpstr>Sławne przysłowia pochodzące  z mitów</vt:lpstr>
      <vt:lpstr>Przykładowe mity</vt:lpstr>
      <vt:lpstr> Trochę historii</vt:lpstr>
      <vt:lpstr>Przekraczając świat zmysłów,</vt:lpstr>
      <vt:lpstr>Nasza mitologia</vt:lpstr>
      <vt:lpstr>MITY</vt:lpstr>
      <vt:lpstr>Powstanie filozofii</vt:lpstr>
      <vt:lpstr>Pierwsze pytanie filozofii</vt:lpstr>
      <vt:lpstr>Slajd 20</vt:lpstr>
      <vt:lpstr>Slajd 21</vt:lpstr>
      <vt:lpstr>Slajd 22</vt:lpstr>
      <vt:lpstr>Slajd 23</vt:lpstr>
      <vt:lpstr>Slajd 24</vt:lpstr>
      <vt:lpstr>Slajd 25</vt:lpstr>
      <vt:lpstr>Sofiści - filozofia    dla człowieka </vt:lpstr>
      <vt:lpstr>Sokrates</vt:lpstr>
      <vt:lpstr>    Sokrates</vt:lpstr>
      <vt:lpstr>Sokrates  Najważniejsze sentencje</vt:lpstr>
      <vt:lpstr>   Śmierć Sokratesa </vt:lpstr>
      <vt:lpstr>Slajd 31</vt:lpstr>
      <vt:lpstr>Slajd 32</vt:lpstr>
      <vt:lpstr>Slajd 33</vt:lpstr>
      <vt:lpstr>Slajd 34</vt:lpstr>
      <vt:lpstr>Slajd 35</vt:lpstr>
      <vt:lpstr>Slajd 36</vt:lpstr>
      <vt:lpstr>  Kim był?</vt:lpstr>
      <vt:lpstr> Początek</vt:lpstr>
      <vt:lpstr>Młodość</vt:lpstr>
      <vt:lpstr>Nauczyciel </vt:lpstr>
      <vt:lpstr>  Własna szkoła</vt:lpstr>
      <vt:lpstr>Życie prywatne</vt:lpstr>
      <vt:lpstr>Slajd 43</vt:lpstr>
      <vt:lpstr>Slajd 44</vt:lpstr>
      <vt:lpstr>Slajd 45</vt:lpstr>
      <vt:lpstr>Slajd 46</vt:lpstr>
      <vt:lpstr>Slajd 47</vt:lpstr>
      <vt:lpstr>Slajd 48</vt:lpstr>
      <vt:lpstr>Slajd 49</vt:lpstr>
      <vt:lpstr>Slajd 50</vt:lpstr>
      <vt:lpstr>Slajd 51</vt:lpstr>
      <vt:lpstr>Slajd 52</vt:lpstr>
      <vt:lpstr>Slajd 53</vt:lpstr>
      <vt:lpstr>Slajd 54</vt:lpstr>
      <vt:lpstr>Slajd 55</vt:lpstr>
      <vt:lpstr>Slajd 56</vt:lpstr>
      <vt:lpstr>Slajd 57</vt:lpstr>
      <vt:lpstr>Slajd 58</vt:lpstr>
      <vt:lpstr>Slajd 59</vt:lpstr>
      <vt:lpstr>Slajd 60</vt:lpstr>
      <vt:lpstr>Slajd 61</vt:lpstr>
      <vt:lpstr>Slajd 62</vt:lpstr>
      <vt:lpstr>Slajd 63</vt:lpstr>
      <vt:lpstr>Slajd 64</vt:lpstr>
      <vt:lpstr>Slajd 65</vt:lpstr>
      <vt:lpstr>Slajd 66</vt:lpstr>
      <vt:lpstr>Slajd 67</vt:lpstr>
      <vt:lpstr>Slajd 68</vt:lpstr>
      <vt:lpstr>Slajd 69</vt:lpstr>
      <vt:lpstr>Slajd 70</vt:lpstr>
      <vt:lpstr>Slajd 71</vt:lpstr>
      <vt:lpstr>Slajd 72</vt:lpstr>
      <vt:lpstr>Slajd 73</vt:lpstr>
      <vt:lpstr>Slajd 74</vt:lpstr>
      <vt:lpstr>Co rządzi naszym życiem?</vt:lpstr>
      <vt:lpstr>O tym w jaki sposób…</vt:lpstr>
      <vt:lpstr>Główne problemy:</vt:lpstr>
      <vt:lpstr>Antygona</vt:lpstr>
      <vt:lpstr>       Kreon</vt:lpstr>
      <vt:lpstr>Problem władzy</vt:lpstr>
      <vt:lpstr>Problem konfliktu pokoleń</vt:lpstr>
      <vt:lpstr>Slajd 82</vt:lpstr>
      <vt:lpstr>Cytaty…</vt:lpstr>
      <vt:lpstr>Slajd 84</vt:lpstr>
      <vt:lpstr>W realizacji projektu „W kręgu filozofii greckiej” udział wzięli                             uczestnicy Jaskini Filozofów w Gimnazjum nr 15</vt:lpstr>
      <vt:lpstr>Slajd 86</vt:lpstr>
      <vt:lpstr>Slajd 87</vt:lpstr>
      <vt:lpstr>Slajd 88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Mit -  Tłumaczeniem zagadek życia i świata</dc:title>
  <dc:creator>MM</dc:creator>
  <cp:lastModifiedBy>danusia</cp:lastModifiedBy>
  <cp:revision>129</cp:revision>
  <dcterms:created xsi:type="dcterms:W3CDTF">2010-10-16T09:30:32Z</dcterms:created>
  <dcterms:modified xsi:type="dcterms:W3CDTF">2012-04-26T08:32:52Z</dcterms:modified>
</cp:coreProperties>
</file>